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9" r:id="rId3"/>
    <p:sldId id="260" r:id="rId4"/>
    <p:sldId id="261" r:id="rId5"/>
    <p:sldId id="283" r:id="rId6"/>
    <p:sldId id="284" r:id="rId7"/>
    <p:sldId id="290" r:id="rId8"/>
    <p:sldId id="264" r:id="rId9"/>
    <p:sldId id="282" r:id="rId10"/>
    <p:sldId id="289" r:id="rId11"/>
    <p:sldId id="288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660"/>
  </p:normalViewPr>
  <p:slideViewPr>
    <p:cSldViewPr>
      <p:cViewPr varScale="1">
        <p:scale>
          <a:sx n="82" d="100"/>
          <a:sy n="82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26E8D-D2A3-4C4C-9C9A-3118896F4881}" type="datetimeFigureOut">
              <a:rPr lang="fr-FR" smtClean="0"/>
              <a:pPr/>
              <a:t>28/02/2016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C9847D-255D-4609-A2B0-FC4ED2AF64A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6"/>
          <p:cNvGrpSpPr/>
          <p:nvPr/>
        </p:nvGrpSpPr>
        <p:grpSpPr>
          <a:xfrm>
            <a:off x="0" y="3268345"/>
            <a:ext cx="9144000" cy="146304"/>
            <a:chOff x="0" y="3268345"/>
            <a:chExt cx="9144000" cy="14630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752600"/>
            <a:ext cx="7924800" cy="1470025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455AA-926E-4943-BD33-1088C3E2D3E1}" type="datetime1">
              <a:rPr lang="fr-FR" smtClean="0"/>
              <a:pPr/>
              <a:t>28/02/2016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 Agnel pour l'équipe de MPS du lycée J Racine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3E36-DB6E-435D-BCE2-9CEAFACB1E59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texte vertical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95956-4DFB-46C1-8166-7CD3B15767CD}" type="datetime1">
              <a:rPr lang="fr-FR" smtClean="0"/>
              <a:pPr/>
              <a:t>28/02/2016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 Agnel pour l'équipe de MPS du lycée J Racine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3E36-DB6E-435D-BCE2-9CEAFACB1E5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grpSp>
        <p:nvGrpSpPr>
          <p:cNvPr id="2" name="Group 7"/>
          <p:cNvGrpSpPr/>
          <p:nvPr/>
        </p:nvGrpSpPr>
        <p:grpSpPr>
          <a:xfrm flipH="1">
            <a:off x="0" y="1371600"/>
            <a:ext cx="9144000" cy="73152"/>
            <a:chOff x="0" y="3268345"/>
            <a:chExt cx="9144000" cy="146304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18288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722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39712" y="6356350"/>
            <a:ext cx="1868424" cy="365125"/>
          </a:xfrm>
        </p:spPr>
        <p:txBody>
          <a:bodyPr/>
          <a:lstStyle/>
          <a:p>
            <a:fld id="{12956774-2DD9-4D79-9CEB-9F1691397D2E}" type="datetime1">
              <a:rPr lang="fr-FR" smtClean="0"/>
              <a:pPr/>
              <a:t>28/02/2016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 Agnel pour l'équipe de MPS du lycée J Racine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3E36-DB6E-435D-BCE2-9CEAFACB1E59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7" name="Group 6"/>
          <p:cNvGrpSpPr/>
          <p:nvPr/>
        </p:nvGrpSpPr>
        <p:grpSpPr>
          <a:xfrm rot="5400000" flipH="1">
            <a:off x="3332988" y="3384804"/>
            <a:ext cx="6867144" cy="73152"/>
            <a:chOff x="0" y="3268345"/>
            <a:chExt cx="9144000" cy="146304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9616"/>
            <a:ext cx="8229600" cy="462654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8044-961D-4AEE-BA7E-9CCFA4806B96}" type="datetime1">
              <a:rPr lang="fr-FR" smtClean="0"/>
              <a:pPr/>
              <a:t>28/02/2016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 Agnel pour l'équipe de MPS du lycée J Racine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3E36-DB6E-435D-BCE2-9CEAFACB1E59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2" name="Group 13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512" y="4406900"/>
            <a:ext cx="78272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2667000"/>
            <a:ext cx="78272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50C18-2B3B-471E-8C2C-1BFA9D587BD7}" type="datetime1">
              <a:rPr lang="fr-FR" smtClean="0"/>
              <a:pPr/>
              <a:t>28/02/2016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 Agnel pour l'équipe de MPS du lycée J Racine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3E36-DB6E-435D-BCE2-9CEAFACB1E59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7" name="Group 12"/>
          <p:cNvGrpSpPr/>
          <p:nvPr/>
        </p:nvGrpSpPr>
        <p:grpSpPr>
          <a:xfrm flipH="1">
            <a:off x="0" y="4228465"/>
            <a:ext cx="9144000" cy="146304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A2896-5389-4CDE-B18B-AF9AECB92838}" type="datetime1">
              <a:rPr lang="fr-FR" smtClean="0"/>
              <a:pPr/>
              <a:t>28/02/2016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 Agnel pour l'équipe de MPS du lycée J Racine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3E36-DB6E-435D-BCE2-9CEAFACB1E5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grpSp>
        <p:nvGrpSpPr>
          <p:cNvPr id="2" name="Group 14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971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002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971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9FDA-5990-4A7D-AE33-D13F6E95BE85}" type="datetime1">
              <a:rPr lang="fr-FR" smtClean="0"/>
              <a:pPr/>
              <a:t>28/02/2016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 Agnel pour l'équipe de MPS du lycée J Racine</a:t>
            </a:r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3E36-DB6E-435D-BCE2-9CEAFACB1E5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grpSp>
        <p:nvGrpSpPr>
          <p:cNvPr id="2" name="Group 16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65CFA-8401-405F-8E2A-62E3ECD89EE3}" type="datetime1">
              <a:rPr lang="fr-FR" smtClean="0"/>
              <a:pPr/>
              <a:t>28/02/2016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 Agnel pour l'équipe de MPS du lycée J Racine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3E36-DB6E-435D-BCE2-9CEAFACB1E5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grpSp>
        <p:nvGrpSpPr>
          <p:cNvPr id="2" name="Group 12"/>
          <p:cNvGrpSpPr/>
          <p:nvPr/>
        </p:nvGrpSpPr>
        <p:grpSpPr>
          <a:xfrm flipH="1">
            <a:off x="0" y="1371600"/>
            <a:ext cx="9144000" cy="73152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500FB-6212-4106-BBAC-E69BF8624559}" type="datetime1">
              <a:rPr lang="fr-FR" smtClean="0"/>
              <a:pPr/>
              <a:t>28/02/2016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 Agnel pour l'équipe de MPS du lycée J Racine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3E36-DB6E-435D-BCE2-9CEAFACB1E59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5" name="Group 10"/>
          <p:cNvGrpSpPr/>
          <p:nvPr/>
        </p:nvGrpSpPr>
        <p:grpSpPr>
          <a:xfrm>
            <a:off x="-9144" y="-18288"/>
            <a:ext cx="9144000" cy="146304"/>
            <a:chOff x="0" y="3268345"/>
            <a:chExt cx="9144000" cy="146304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937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0"/>
            <a:ext cx="5111750" cy="4754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71600"/>
            <a:ext cx="3008313" cy="4754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D4864-03BF-419D-859A-772061D03D97}" type="datetime1">
              <a:rPr lang="fr-FR" smtClean="0"/>
              <a:pPr/>
              <a:t>28/02/2016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 Agnel pour l'équipe de MPS du lycée J Racine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3E36-DB6E-435D-BCE2-9CEAFACB1E59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8" name="Group 13"/>
          <p:cNvGrpSpPr/>
          <p:nvPr/>
        </p:nvGrpSpPr>
        <p:grpSpPr>
          <a:xfrm flipH="1">
            <a:off x="0" y="1143000"/>
            <a:ext cx="9144000" cy="73152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1801368" y="685800"/>
            <a:ext cx="5495544" cy="3886200"/>
          </a:xfrm>
          <a:solidFill>
            <a:schemeClr val="accent1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/>
          </a:scene3d>
          <a:sp3d contourW="12700" prstMaterial="softEdge">
            <a:bevelT prst="cross"/>
            <a:contourClr>
              <a:srgbClr val="FFFFFF"/>
            </a:contourClr>
          </a:sp3d>
        </p:spPr>
        <p:txBody>
          <a:bodyPr/>
          <a:lstStyle/>
          <a:p>
            <a:r>
              <a:rPr lang="fr-FR" dirty="0" smtClean="0"/>
              <a:t>Cliquez sur l'icône pour ajouter une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8297-687F-4EF3-980D-B87CCB4FA4BF}" type="datetime1">
              <a:rPr lang="fr-FR" smtClean="0"/>
              <a:pPr/>
              <a:t>28/02/2016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 Agnel pour l'équipe de MPS du lycée J Racine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3E36-DB6E-435D-BCE2-9CEAFACB1E59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3" name="Group 15"/>
          <p:cNvGrpSpPr/>
          <p:nvPr/>
        </p:nvGrpSpPr>
        <p:grpSpPr>
          <a:xfrm>
            <a:off x="-9144" y="-18288"/>
            <a:ext cx="9144000" cy="146304"/>
            <a:chOff x="0" y="3268345"/>
            <a:chExt cx="9144000" cy="14630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26" y="0"/>
            <a:ext cx="9144000" cy="6286520"/>
          </a:xfrm>
          <a:prstGeom prst="rect">
            <a:avLst/>
          </a:prstGeom>
          <a:gradFill flip="none" rotWithShape="1">
            <a:gsLst>
              <a:gs pos="1000">
                <a:schemeClr val="bg2">
                  <a:alpha val="0"/>
                </a:schemeClr>
              </a:gs>
              <a:gs pos="100000">
                <a:schemeClr val="bg1">
                  <a:alpha val="92000"/>
                </a:schemeClr>
              </a:gs>
            </a:gsLst>
            <a:lin ang="16200000" scaled="1"/>
            <a:tileRect/>
          </a:gradFill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453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ysClr val="windowText" lastClr="000000"/>
                </a:solidFill>
              </a:defRPr>
            </a:lvl1pPr>
          </a:lstStyle>
          <a:p>
            <a:fld id="{91A93DBB-BB41-4078-BFE3-3FEF33506CC0}" type="datetime1">
              <a:rPr lang="fr-FR" smtClean="0"/>
              <a:pPr/>
              <a:t>28/02/2016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ysClr val="windowText" lastClr="000000"/>
                </a:solidFill>
              </a:defRPr>
            </a:lvl1pPr>
          </a:lstStyle>
          <a:p>
            <a:r>
              <a:rPr lang="fr-FR" smtClean="0"/>
              <a:t>E Agnel pour l'équipe de MPS du lycée J Racine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024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ysClr val="windowText" lastClr="000000"/>
                </a:solidFill>
              </a:defRPr>
            </a:lvl1pPr>
          </a:lstStyle>
          <a:p>
            <a:fld id="{24443E36-DB6E-435D-BCE2-9CEAFACB1E5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ln>
            <a:noFill/>
          </a:ln>
          <a:solidFill>
            <a:srgbClr val="FFFFFF"/>
          </a:solidFill>
          <a:effectLst>
            <a:glow rad="101600">
              <a:schemeClr val="tx2"/>
            </a:glo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SzPct val="70000"/>
        <a:buFont typeface="Wingdings 2" pitchFamily="18" charset="2"/>
        <a:buChar char="¥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/>
        </a:buClr>
        <a:buSzPct val="60000"/>
        <a:buFont typeface="Wingdings 2" pitchFamily="18" charset="2"/>
        <a:buChar char="¥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/>
        </a:buClr>
        <a:buSzPct val="57000"/>
        <a:buFont typeface="Wingdings 2" pitchFamily="18" charset="2"/>
        <a:buChar char="¥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6"/>
        </a:buClr>
        <a:buSzPct val="55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2"/>
        </a:buClr>
        <a:buSzPct val="50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jpe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Méthodes et Pratiques Scientifiques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9512" y="3429000"/>
            <a:ext cx="6400800" cy="1752600"/>
          </a:xfrm>
        </p:spPr>
        <p:txBody>
          <a:bodyPr>
            <a:normAutofit/>
          </a:bodyPr>
          <a:lstStyle/>
          <a:p>
            <a:r>
              <a:rPr lang="fr-FR" dirty="0" smtClean="0"/>
              <a:t>Enseignement d’exploration</a:t>
            </a:r>
          </a:p>
          <a:p>
            <a:r>
              <a:rPr lang="fr-FR" dirty="0" smtClean="0"/>
              <a:t>Lycée Jean Racine</a:t>
            </a:r>
          </a:p>
          <a:p>
            <a:r>
              <a:rPr lang="fr-FR" dirty="0" smtClean="0"/>
              <a:t>Montdidier</a:t>
            </a:r>
            <a:endParaRPr lang="fr-F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501008"/>
            <a:ext cx="2738430" cy="2005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5175920" y="6492875"/>
            <a:ext cx="3968080" cy="365125"/>
          </a:xfrm>
        </p:spPr>
        <p:txBody>
          <a:bodyPr/>
          <a:lstStyle/>
          <a:p>
            <a:r>
              <a:rPr lang="fr-FR" dirty="0" smtClean="0"/>
              <a:t>E Agnel pour l'équipe de MPS du lycée J Racine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51520" y="1499617"/>
            <a:ext cx="8640960" cy="4161631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fr-FR" sz="4000" dirty="0" smtClean="0"/>
              <a:t>Etudier avec les sciences les produits ou les techniques de soin d’entretien du corps.</a:t>
            </a:r>
          </a:p>
          <a:p>
            <a:pPr algn="ctr">
              <a:buNone/>
            </a:pPr>
            <a:endParaRPr lang="fr-FR" sz="1500" dirty="0" smtClean="0"/>
          </a:p>
          <a:p>
            <a:pPr algn="ctr">
              <a:buNone/>
            </a:pPr>
            <a:r>
              <a:rPr lang="fr-FR" sz="2800" dirty="0" smtClean="0"/>
              <a:t>Production : fabrication d’un cosmétique </a:t>
            </a:r>
          </a:p>
          <a:p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En mathématiques : Les métiers de la cosmétologie, les tests d’efficacité d’une crème.</a:t>
            </a:r>
          </a:p>
          <a:p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En PC : Fabrication d’un savon.</a:t>
            </a:r>
          </a:p>
          <a:p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En SVT : Le cheveu , sa nature ,sa pigmentation (les soins capillaires appropriés).</a:t>
            </a:r>
          </a:p>
          <a:p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En SI : Elaboration d’un flacon de parfum</a:t>
            </a:r>
          </a:p>
          <a:p>
            <a:pPr algn="ctr">
              <a:buNone/>
            </a:pP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/>
              <a:t>Thème  : Science et cosmétologie</a:t>
            </a: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301208"/>
            <a:ext cx="1296144" cy="13705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5301208"/>
            <a:ext cx="2585492" cy="13811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627784" y="6381328"/>
            <a:ext cx="3103984" cy="365125"/>
          </a:xfrm>
        </p:spPr>
        <p:txBody>
          <a:bodyPr/>
          <a:lstStyle/>
          <a:p>
            <a:r>
              <a:rPr lang="fr-FR" dirty="0" smtClean="0"/>
              <a:t>E Agnel pour l'équipe de MPS du lycée J Racine</a:t>
            </a:r>
            <a:endParaRPr lang="fr-FR" dirty="0"/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0" y="1499616"/>
            <a:ext cx="9144000" cy="19293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800" dirty="0" smtClean="0"/>
              <a:t>	</a:t>
            </a:r>
            <a:r>
              <a:rPr lang="fr-FR" sz="2600" dirty="0" smtClean="0"/>
              <a:t>Montrer comment la science permet de connaître, de mesurer et de prévoir un risque d’origine humaine et de mettre en œuvre des mesures destinées à en limiter les effets. </a:t>
            </a:r>
          </a:p>
          <a:p>
            <a:pPr algn="ctr">
              <a:buNone/>
            </a:pPr>
            <a:r>
              <a:rPr lang="fr-FR" sz="2600" dirty="0" smtClean="0"/>
              <a:t>Production : Création d’affiches et exposition dans le hall du lycée</a:t>
            </a:r>
          </a:p>
          <a:p>
            <a:pPr>
              <a:buNone/>
            </a:pPr>
            <a:endParaRPr lang="fr-FR" sz="28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Thème : Science et prévention des risques d’origine humaine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3052" y="4869160"/>
            <a:ext cx="2380939" cy="198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251520" y="3573016"/>
            <a:ext cx="63367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400" dirty="0" smtClean="0">
                <a:solidFill>
                  <a:srgbClr val="002060"/>
                </a:solidFill>
              </a:rPr>
              <a:t> En mathématiques : Etudier la production des déchets ménagers français, l’usine d’incinération et le recyclage.</a:t>
            </a:r>
          </a:p>
          <a:p>
            <a:pPr>
              <a:buFont typeface="Arial" pitchFamily="34" charset="0"/>
              <a:buChar char="•"/>
            </a:pPr>
            <a:r>
              <a:rPr lang="fr-FR" sz="2400" dirty="0" smtClean="0">
                <a:solidFill>
                  <a:srgbClr val="002060"/>
                </a:solidFill>
              </a:rPr>
              <a:t> En PC : Fabrication d’un plastique biodégradable</a:t>
            </a:r>
          </a:p>
          <a:p>
            <a:pPr>
              <a:buFont typeface="Arial" pitchFamily="34" charset="0"/>
              <a:buChar char="•"/>
            </a:pPr>
            <a:r>
              <a:rPr lang="fr-FR" sz="2400" dirty="0" smtClean="0">
                <a:solidFill>
                  <a:srgbClr val="002060"/>
                </a:solidFill>
              </a:rPr>
              <a:t> En SVT : Le recyclage des déchets organiques par compostage</a:t>
            </a:r>
          </a:p>
          <a:p>
            <a:pPr>
              <a:buFont typeface="Arial" pitchFamily="34" charset="0"/>
              <a:buChar char="•"/>
            </a:pPr>
            <a:r>
              <a:rPr lang="fr-FR" sz="2400" dirty="0" smtClean="0">
                <a:solidFill>
                  <a:srgbClr val="002060"/>
                </a:solidFill>
              </a:rPr>
              <a:t> En SI : Recyclage des piles et batteries</a:t>
            </a:r>
            <a:endParaRPr lang="fr-FR" sz="2400" dirty="0">
              <a:solidFill>
                <a:srgbClr val="00206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267744" y="6492875"/>
            <a:ext cx="3608040" cy="365125"/>
          </a:xfrm>
        </p:spPr>
        <p:txBody>
          <a:bodyPr/>
          <a:lstStyle/>
          <a:p>
            <a:r>
              <a:rPr lang="fr-FR" dirty="0" smtClean="0"/>
              <a:t>E Agnel pour l'équipe de MPS du lycée J Racine</a:t>
            </a:r>
            <a:endParaRPr lang="fr-FR" dirty="0"/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53437"/>
            <a:ext cx="8568952" cy="6416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5508104" y="6492875"/>
            <a:ext cx="3464024" cy="365125"/>
          </a:xfrm>
        </p:spPr>
        <p:txBody>
          <a:bodyPr/>
          <a:lstStyle/>
          <a:p>
            <a:r>
              <a:rPr lang="fr-FR" dirty="0" smtClean="0"/>
              <a:t>E Agnel pour l'équipe de MPS du lycée J Racine</a:t>
            </a:r>
            <a:endParaRPr lang="fr-FR" dirty="0"/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Apprendre comment les sciences répondent   aux problèmes de la vie courante .</a:t>
            </a:r>
          </a:p>
          <a:p>
            <a:r>
              <a:rPr lang="fr-FR" sz="2800" dirty="0" smtClean="0"/>
              <a:t>Utiliser les mathématiques, les sciences physiques, les sciences de la vie et de la Terre et les sciences de l’ingénieur pour répondre à un problème pratique .</a:t>
            </a:r>
          </a:p>
          <a:p>
            <a:r>
              <a:rPr lang="fr-FR" sz="2800" dirty="0" smtClean="0"/>
              <a:t>Découvrir des métiers liés aux sciences</a:t>
            </a:r>
          </a:p>
          <a:p>
            <a:r>
              <a:rPr lang="fr-FR" sz="2800" dirty="0" smtClean="0"/>
              <a:t>Initier à la démarche scientifique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Objectifs</a:t>
            </a:r>
            <a:endParaRPr lang="fr-F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4221088"/>
            <a:ext cx="1966166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5535960" y="6492875"/>
            <a:ext cx="3608040" cy="365125"/>
          </a:xfrm>
        </p:spPr>
        <p:txBody>
          <a:bodyPr/>
          <a:lstStyle/>
          <a:p>
            <a:r>
              <a:rPr lang="fr-FR" dirty="0" smtClean="0"/>
              <a:t>E Agnel pour l'équipe de MPS du lycée J Racine</a:t>
            </a:r>
            <a:endParaRPr lang="fr-FR" dirty="0"/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79512" y="1556793"/>
            <a:ext cx="8568952" cy="172819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fr-FR" sz="2800" dirty="0" smtClean="0">
                <a:latin typeface="Calibri" pitchFamily="34" charset="0"/>
              </a:rPr>
              <a:t>A partir d’un  thème (2 à 3 thèmes dans l’année) , les 4 professeurs de sciences montrent les techniques (TP)utilisées pour résoudre un problème .</a:t>
            </a:r>
          </a:p>
          <a:p>
            <a:pPr>
              <a:buNone/>
            </a:pPr>
            <a:r>
              <a:rPr lang="fr-FR" sz="2800" dirty="0" smtClean="0">
                <a:latin typeface="Calibri" pitchFamily="34" charset="0"/>
              </a:rPr>
              <a:t>Des groupes de 3 élèves créent une production  à partir de ce qu’ils ont appris en utilisant au mieux les TICE</a:t>
            </a:r>
          </a:p>
          <a:p>
            <a:pPr>
              <a:buNone/>
            </a:pPr>
            <a:endParaRPr lang="fr-FR" sz="2800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79512" y="404664"/>
            <a:ext cx="8795320" cy="1143000"/>
          </a:xfrm>
        </p:spPr>
        <p:txBody>
          <a:bodyPr>
            <a:normAutofit fontScale="90000"/>
          </a:bodyPr>
          <a:lstStyle/>
          <a:p>
            <a:pPr lvl="0"/>
            <a:r>
              <a:rPr lang="fr-FR" dirty="0" smtClean="0"/>
              <a:t>Les cours et les compétences à acquérir</a:t>
            </a:r>
            <a:br>
              <a:rPr lang="fr-FR" dirty="0" smtClean="0"/>
            </a:br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77072"/>
            <a:ext cx="1619250" cy="2162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20446" y="3140969"/>
            <a:ext cx="5523553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5508104" y="6492875"/>
            <a:ext cx="3464024" cy="365125"/>
          </a:xfrm>
        </p:spPr>
        <p:txBody>
          <a:bodyPr/>
          <a:lstStyle/>
          <a:p>
            <a:r>
              <a:rPr lang="fr-FR" dirty="0" smtClean="0"/>
              <a:t>E Agnel pour l'équipe de MPS du lycée J Racine</a:t>
            </a:r>
            <a:endParaRPr lang="fr-FR" dirty="0"/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79512" y="1499616"/>
            <a:ext cx="8964488" cy="4593679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Horaires : 1h30/semaine</a:t>
            </a:r>
          </a:p>
          <a:p>
            <a:r>
              <a:rPr lang="fr-FR" dirty="0" smtClean="0"/>
              <a:t>Intervenants : 4 professeurs mobilisés par semaine (maths – </a:t>
            </a:r>
            <a:r>
              <a:rPr lang="fr-FR" dirty="0" err="1" smtClean="0"/>
              <a:t>svt</a:t>
            </a:r>
            <a:r>
              <a:rPr lang="fr-FR" dirty="0" smtClean="0"/>
              <a:t> – physique/chimie – SI)</a:t>
            </a:r>
          </a:p>
          <a:p>
            <a:r>
              <a:rPr lang="fr-FR" dirty="0" smtClean="0"/>
              <a:t>Semaine 1 : Présentation illustrée  de la MPS et (ou) du thème choisi à tous les élèves (environ 80)</a:t>
            </a:r>
          </a:p>
          <a:p>
            <a:pPr>
              <a:buNone/>
            </a:pPr>
            <a:r>
              <a:rPr lang="fr-FR" dirty="0" smtClean="0"/>
              <a:t>   Création de 4 groupes de 20 élèves  .</a:t>
            </a:r>
          </a:p>
          <a:p>
            <a:pPr lvl="0"/>
            <a:r>
              <a:rPr lang="fr-FR" dirty="0" smtClean="0"/>
              <a:t>Semaine 2 et suivantes :</a:t>
            </a:r>
          </a:p>
          <a:p>
            <a:pPr lvl="0">
              <a:buNone/>
            </a:pPr>
            <a:r>
              <a:rPr lang="fr-FR" dirty="0" smtClean="0"/>
              <a:t>4 groupes travaillent en même temps soit 1 par discipline .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763688" y="404664"/>
            <a:ext cx="4752528" cy="890736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Organisation M.P.S 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3320008" cy="365125"/>
          </a:xfrm>
        </p:spPr>
        <p:txBody>
          <a:bodyPr/>
          <a:lstStyle/>
          <a:p>
            <a:r>
              <a:rPr lang="fr-FR" dirty="0" smtClean="0"/>
              <a:t>E Agnel pour l'équipe de MPS du lycée J Racine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79512" y="1524000"/>
            <a:ext cx="6408712" cy="4857328"/>
          </a:xfrm>
        </p:spPr>
        <p:txBody>
          <a:bodyPr>
            <a:normAutofit fontScale="25000" lnSpcReduction="20000"/>
          </a:bodyPr>
          <a:lstStyle/>
          <a:p>
            <a:r>
              <a:rPr lang="fr-FR" sz="8600" dirty="0" smtClean="0"/>
              <a:t>Etudier comment la science permet de mieux comprendre et de perfectionner les processus de transformation et de conservation des aliments.</a:t>
            </a:r>
          </a:p>
          <a:p>
            <a:r>
              <a:rPr lang="fr-FR" sz="8600" dirty="0" smtClean="0"/>
              <a:t>Sous Thème choisi en 2015-2016</a:t>
            </a:r>
          </a:p>
          <a:p>
            <a:pPr algn="ctr">
              <a:buNone/>
            </a:pPr>
            <a:r>
              <a:rPr lang="fr-FR" sz="8600" dirty="0" smtClean="0">
                <a:solidFill>
                  <a:srgbClr val="FF0000"/>
                </a:solidFill>
              </a:rPr>
              <a:t>Les bonbons et les produits sucrés</a:t>
            </a:r>
          </a:p>
          <a:p>
            <a:r>
              <a:rPr lang="fr-FR" sz="8600" dirty="0" smtClean="0"/>
              <a:t>Chaque groupe choisit un type de bonbon et essaye de résoudre à l’aide des TP ,   la problématique suivante :</a:t>
            </a:r>
          </a:p>
          <a:p>
            <a:pPr algn="ctr">
              <a:buNone/>
            </a:pPr>
            <a:r>
              <a:rPr lang="fr-FR" sz="8800" dirty="0" smtClean="0">
                <a:solidFill>
                  <a:srgbClr val="FF0000"/>
                </a:solidFill>
              </a:rPr>
              <a:t>Comment votre bonbon évolue de la production à la consommation ?</a:t>
            </a:r>
          </a:p>
          <a:p>
            <a:pPr algn="ctr">
              <a:buNone/>
            </a:pPr>
            <a:endParaRPr lang="fr-FR" sz="86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fr-FR" sz="8600" dirty="0" smtClean="0">
                <a:solidFill>
                  <a:schemeClr val="accent4">
                    <a:lumMod val="50000"/>
                  </a:schemeClr>
                </a:solidFill>
              </a:rPr>
              <a:t>Production : diaporama power-point </a:t>
            </a:r>
          </a:p>
          <a:p>
            <a:endParaRPr lang="fr-FR" sz="7200" dirty="0" smtClean="0"/>
          </a:p>
          <a:p>
            <a:pPr>
              <a:buNone/>
            </a:pPr>
            <a:endParaRPr lang="fr-FR" sz="7200" dirty="0" smtClean="0">
              <a:solidFill>
                <a:srgbClr val="FF0000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/>
              <a:t>Thème : Sciences et aliments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699792" y="6492875"/>
            <a:ext cx="3320008" cy="365125"/>
          </a:xfrm>
        </p:spPr>
        <p:txBody>
          <a:bodyPr/>
          <a:lstStyle/>
          <a:p>
            <a:r>
              <a:rPr lang="fr-FR" dirty="0" smtClean="0"/>
              <a:t>E Agnel pour l'équipe de MPS du lycée J Racine</a:t>
            </a:r>
            <a:endParaRPr lang="fr-FR" dirty="0"/>
          </a:p>
        </p:txBody>
      </p:sp>
      <p:pic>
        <p:nvPicPr>
          <p:cNvPr id="8194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700808"/>
            <a:ext cx="2736304" cy="980169"/>
          </a:xfrm>
          <a:prstGeom prst="rect">
            <a:avLst/>
          </a:prstGeom>
          <a:noFill/>
        </p:spPr>
      </p:pic>
      <p:pic>
        <p:nvPicPr>
          <p:cNvPr id="8196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3501008"/>
            <a:ext cx="2483768" cy="2483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9632" y="260648"/>
            <a:ext cx="6336704" cy="931168"/>
          </a:xfrm>
          <a:noFill/>
          <a:ln w="44450" cap="rnd">
            <a:solidFill>
              <a:srgbClr val="0000FF"/>
            </a:solidFill>
            <a:prstDash val="sysDot"/>
          </a:ln>
        </p:spPr>
        <p:txBody>
          <a:bodyPr>
            <a:normAutofit/>
          </a:bodyPr>
          <a:lstStyle/>
          <a:p>
            <a:r>
              <a:rPr lang="fr-FR" sz="2000" dirty="0" smtClean="0">
                <a:latin typeface="Comic Sans MS" pitchFamily="66" charset="0"/>
              </a:rPr>
              <a:t>Un exemple de TP  : </a:t>
            </a:r>
            <a:br>
              <a:rPr lang="fr-FR" sz="2000" dirty="0" smtClean="0">
                <a:latin typeface="Comic Sans MS" pitchFamily="66" charset="0"/>
              </a:rPr>
            </a:br>
            <a:r>
              <a:rPr lang="fr-FR" sz="2000" dirty="0" smtClean="0">
                <a:latin typeface="Comic Sans MS" pitchFamily="66" charset="0"/>
              </a:rPr>
              <a:t>Détermination du colorant des bonbons schtroumpf</a:t>
            </a:r>
            <a:endParaRPr lang="fr-FR" sz="2000" dirty="0">
              <a:latin typeface="Comic Sans MS" pitchFamily="66" charset="0"/>
            </a:endParaRPr>
          </a:p>
        </p:txBody>
      </p:sp>
      <p:pic>
        <p:nvPicPr>
          <p:cNvPr id="5122" name="Picture 2" descr="http://lelabovirtuel.free.fr/lelabovirtuel/3TS/tp/images/tp07/tp7%2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9"/>
            <a:ext cx="4990483" cy="2952328"/>
          </a:xfrm>
          <a:prstGeom prst="rect">
            <a:avLst/>
          </a:prstGeom>
          <a:noFill/>
        </p:spPr>
      </p:pic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0" y="3212976"/>
            <a:ext cx="2514600" cy="5334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1200" dirty="0" smtClean="0">
                <a:latin typeface="Comic Sans MS" pitchFamily="66" charset="0"/>
              </a:rPr>
              <a:t>Utilisation d’un spectrophotomètre</a:t>
            </a:r>
            <a:endParaRPr lang="fr-FR" sz="1200" dirty="0">
              <a:latin typeface="Comic Sans MS" pitchFamily="66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5436096" y="1916832"/>
            <a:ext cx="3048000" cy="3810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1200" dirty="0" smtClean="0">
                <a:latin typeface="Comic Sans MS" pitchFamily="66" charset="0"/>
              </a:rPr>
              <a:t>Dissolution d’un bonbon en solution</a:t>
            </a:r>
            <a:endParaRPr lang="fr-FR" sz="1200" dirty="0">
              <a:latin typeface="Comic Sans MS" pitchFamily="66" charset="0"/>
            </a:endParaRPr>
          </a:p>
        </p:txBody>
      </p:sp>
      <p:pic>
        <p:nvPicPr>
          <p:cNvPr id="5124" name="Picture 4" descr="http://lelabovirtuel.free.fr/lelabovirtuel/3TS/tp/images/tp07/tp7%20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933056"/>
            <a:ext cx="4023967" cy="2492896"/>
          </a:xfrm>
          <a:prstGeom prst="rect">
            <a:avLst/>
          </a:prstGeom>
          <a:noFill/>
        </p:spPr>
      </p:pic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2267744" y="5589240"/>
            <a:ext cx="2514600" cy="5334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1200" dirty="0" smtClean="0">
                <a:latin typeface="Comic Sans MS" pitchFamily="66" charset="0"/>
              </a:rPr>
              <a:t>Exploitation des courbes obtenues</a:t>
            </a:r>
            <a:endParaRPr lang="fr-FR" sz="1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499616"/>
            <a:ext cx="8229600" cy="5025728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	Apprendre avec les sciences à déterminer les circonstances de l’événement sur lequel porte l’enquête et à identifier les auteurs.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3528" y="152400"/>
            <a:ext cx="882047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Thème : Science et investigation policière</a:t>
            </a: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068960"/>
            <a:ext cx="2214578" cy="3454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2860576" y="3212976"/>
            <a:ext cx="6283424" cy="309634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 2" pitchFamily="18" charset="2"/>
              <a:buChar char="¥"/>
              <a:tabLst/>
              <a:defRPr/>
            </a:pPr>
            <a:r>
              <a:rPr lang="fr-FR" sz="7400" dirty="0" smtClean="0"/>
              <a:t>Activités</a:t>
            </a:r>
            <a:r>
              <a:rPr kumimoji="0" lang="fr-FR" sz="7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proposées 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0000"/>
              <a:tabLst/>
              <a:defRPr/>
            </a:pPr>
            <a:r>
              <a:rPr kumimoji="0" lang="fr-FR" sz="7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Types d’indices prélevés lors d’une enquête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0000"/>
              <a:tabLst/>
              <a:defRPr/>
            </a:pPr>
            <a:r>
              <a:rPr lang="fr-FR" sz="7400" dirty="0" smtClean="0"/>
              <a:t>Ensuite </a:t>
            </a:r>
            <a:endParaRPr kumimoji="0" lang="fr-FR" sz="7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 2" pitchFamily="18" charset="2"/>
              <a:buChar char="¥"/>
              <a:tabLst/>
              <a:defRPr/>
            </a:pPr>
            <a:r>
              <a:rPr kumimoji="0" lang="fr-FR" sz="7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Création d’un scénario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 2" pitchFamily="18" charset="2"/>
              <a:buChar char="¥"/>
              <a:tabLst/>
              <a:defRPr/>
            </a:pPr>
            <a:r>
              <a:rPr kumimoji="0" lang="fr-FR" sz="7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Mise en place d’une scène de crime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 2" pitchFamily="18" charset="2"/>
              <a:buChar char="¥"/>
              <a:tabLst/>
              <a:defRPr/>
            </a:pPr>
            <a:r>
              <a:rPr kumimoji="0" lang="fr-FR" sz="7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Recherche d’indices sur la scène de crime par des équipes spécialisées : photographes , empreintes</a:t>
            </a:r>
            <a:r>
              <a:rPr kumimoji="0" lang="fr-FR" sz="7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diverses</a:t>
            </a:r>
            <a:r>
              <a:rPr kumimoji="0" lang="fr-FR" sz="7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, ADN , armes  ….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0000"/>
              <a:tabLst/>
              <a:defRPr/>
            </a:pPr>
            <a:r>
              <a:rPr lang="fr-FR" sz="7400" dirty="0" smtClean="0"/>
              <a:t>Ensuite</a:t>
            </a:r>
            <a:endParaRPr kumimoji="0" lang="fr-FR" sz="7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 2" pitchFamily="18" charset="2"/>
              <a:buChar char="¥"/>
              <a:tabLst/>
              <a:defRPr/>
            </a:pPr>
            <a:r>
              <a:rPr lang="fr-FR" sz="7400" dirty="0" smtClean="0"/>
              <a:t>Présentation d’un rapport d’enquête par groupe de 3 élève en utilisant les TICE </a:t>
            </a:r>
            <a:endParaRPr kumimoji="0" lang="fr-FR" sz="7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 2" pitchFamily="18" charset="2"/>
              <a:buChar char="¥"/>
              <a:tabLst/>
              <a:defRPr/>
            </a:pPr>
            <a:endParaRPr kumimoji="0" lang="fr-FR" sz="7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0000"/>
              <a:tabLst/>
              <a:defRPr/>
            </a:pPr>
            <a:endParaRPr lang="fr-FR" sz="74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0000"/>
              <a:tabLst/>
              <a:defRPr/>
            </a:pPr>
            <a:endParaRPr lang="fr-FR" sz="7400" dirty="0" smtClean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256112" cy="365125"/>
          </a:xfrm>
        </p:spPr>
        <p:txBody>
          <a:bodyPr/>
          <a:lstStyle/>
          <a:p>
            <a:r>
              <a:rPr lang="fr-FR" dirty="0" smtClean="0"/>
              <a:t>E Agnel pour l'équipe de MPS du lycée J Racine</a:t>
            </a:r>
            <a:endParaRPr lang="fr-FR" dirty="0"/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5770984" cy="1143000"/>
          </a:xfrm>
        </p:spPr>
        <p:txBody>
          <a:bodyPr/>
          <a:lstStyle/>
          <a:p>
            <a:pPr algn="ctr"/>
            <a:r>
              <a:rPr lang="fr-FR" dirty="0" smtClean="0"/>
              <a:t>Productions d’élèves </a:t>
            </a:r>
            <a:endParaRPr lang="fr-FR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653106"/>
            <a:ext cx="3816424" cy="287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789040"/>
            <a:ext cx="3672891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59832" y="6492875"/>
            <a:ext cx="3320008" cy="365125"/>
          </a:xfrm>
        </p:spPr>
        <p:txBody>
          <a:bodyPr/>
          <a:lstStyle/>
          <a:p>
            <a:r>
              <a:rPr lang="fr-FR" dirty="0" smtClean="0"/>
              <a:t>E Agnel pour l'équipe de MPS du lycée J Racine</a:t>
            </a:r>
            <a:endParaRPr lang="fr-FR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915816" y="1556792"/>
          <a:ext cx="1242333" cy="1512168"/>
        </p:xfrm>
        <a:graphic>
          <a:graphicData uri="http://schemas.openxmlformats.org/presentationml/2006/ole">
            <p:oleObj spid="_x0000_s1026" name="Image bitmap" r:id="rId5" imgW="2362530" imgH="2876190" progId="PBrush">
              <p:embed/>
            </p:oleObj>
          </a:graphicData>
        </a:graphic>
      </p:graphicFrame>
      <p:pic>
        <p:nvPicPr>
          <p:cNvPr id="1027" name="Picture 3" descr="M:\MPS 20112012\photos scène de crime gpe A\RIMG0021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412776"/>
            <a:ext cx="2520280" cy="1890210"/>
          </a:xfrm>
          <a:prstGeom prst="rect">
            <a:avLst/>
          </a:prstGeom>
          <a:noFill/>
        </p:spPr>
      </p:pic>
      <p:pic>
        <p:nvPicPr>
          <p:cNvPr id="1028" name="Picture 4" descr="M:\MPS 20112012\photos scène de crime gpe A\RIMG000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116632"/>
            <a:ext cx="2592134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untain">
  <a:themeElements>
    <a:clrScheme name="Mountain">
      <a:dk1>
        <a:srgbClr val="000000"/>
      </a:dk1>
      <a:lt1>
        <a:srgbClr val="FFFFFF"/>
      </a:lt1>
      <a:dk2>
        <a:srgbClr val="0536B3"/>
      </a:dk2>
      <a:lt2>
        <a:srgbClr val="7CB7F8"/>
      </a:lt2>
      <a:accent1>
        <a:srgbClr val="3F9EE4"/>
      </a:accent1>
      <a:accent2>
        <a:srgbClr val="77B559"/>
      </a:accent2>
      <a:accent3>
        <a:srgbClr val="E4A81B"/>
      </a:accent3>
      <a:accent4>
        <a:srgbClr val="108BB4"/>
      </a:accent4>
      <a:accent5>
        <a:srgbClr val="DA7328"/>
      </a:accent5>
      <a:accent6>
        <a:srgbClr val="AE589F"/>
      </a:accent6>
      <a:hlink>
        <a:srgbClr val="460245"/>
      </a:hlink>
      <a:folHlink>
        <a:srgbClr val="AC17D6"/>
      </a:folHlink>
    </a:clrScheme>
    <a:fontScheme name="Mountain">
      <a:maj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HY 헤드라인 M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untain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50000">
              <a:schemeClr val="phClr">
                <a:tint val="2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100000"/>
              </a:schemeClr>
            </a:gs>
            <a:gs pos="30000">
              <a:schemeClr val="phClr">
                <a:tint val="100000"/>
                <a:shade val="100000"/>
                <a:hueMod val="100000"/>
                <a:satMod val="100000"/>
              </a:schemeClr>
            </a:gs>
            <a:gs pos="6800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40000"/>
                <a:shade val="100000"/>
                <a:hueMod val="100000"/>
                <a:sat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br" rotWithShape="0">
              <a:srgbClr val="000000">
                <a:alpha val="0"/>
              </a:srgbClr>
            </a:outerShdw>
          </a:effectLst>
        </a:effectStyle>
        <a:effectStyle>
          <a:effectLst>
            <a:outerShdw blurRad="38100" dist="25400" dir="5400000" algn="ctr" rotWithShape="0">
              <a:srgbClr val="EBE9ED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glow" dir="b"/>
          </a:scene3d>
          <a:sp3d contourW="6350" prstMaterial="softEdge">
            <a:bevelT w="25400" h="25400"/>
            <a:contourClr>
              <a:schemeClr val="phClr">
                <a:tint val="9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reflection blurRad="12700" stA="40000" endPos="40000" dist="25400" dir="5400000" sy="-100000" rotWithShape="0"/>
          </a:effectLst>
          <a:scene3d>
            <a:camera prst="perspectiveFront"/>
            <a:lightRig rig="glow" dir="b"/>
          </a:scene3d>
          <a:sp3d contourW="6350" prstMaterial="softEdge">
            <a:bevelT w="50800" h="25400"/>
            <a:contourClr>
              <a:schemeClr val="phClr">
                <a:tint val="100000"/>
                <a:shade val="8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95000"/>
                <a:satMod val="100000"/>
              </a:schemeClr>
            </a:gs>
            <a:gs pos="100000">
              <a:schemeClr val="phClr">
                <a:tint val="10000"/>
                <a:satMod val="300000"/>
              </a:schemeClr>
            </a:gs>
          </a:gsLst>
          <a:lin ang="13000000" scaled="0"/>
        </a:gradFill>
        <a:blipFill>
          <a:blip xmlns:r="http://schemas.openxmlformats.org/officeDocument/2006/relationships" r:embed="rId1">
            <a:duotone>
              <a:schemeClr val="phClr">
                <a:shade val="75000"/>
              </a:schemeClr>
              <a:schemeClr val="phClr">
                <a:tint val="55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Montagne</Template>
  <TotalTime>263</TotalTime>
  <Words>567</Words>
  <Application>Microsoft Office PowerPoint</Application>
  <PresentationFormat>Affichage à l'écran (4:3)</PresentationFormat>
  <Paragraphs>70</Paragraphs>
  <Slides>11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3" baseType="lpstr">
      <vt:lpstr>Mountain</vt:lpstr>
      <vt:lpstr>Image bitmap</vt:lpstr>
      <vt:lpstr>Méthodes et Pratiques Scientifiques</vt:lpstr>
      <vt:lpstr>Diapositive 2</vt:lpstr>
      <vt:lpstr>Objectifs</vt:lpstr>
      <vt:lpstr>Les cours et les compétences à acquérir </vt:lpstr>
      <vt:lpstr>Organisation M.P.S  </vt:lpstr>
      <vt:lpstr>Thème : Sciences et aliments</vt:lpstr>
      <vt:lpstr>Un exemple de TP  :  Détermination du colorant des bonbons schtroumpf</vt:lpstr>
      <vt:lpstr>Thème : Science et investigation policière</vt:lpstr>
      <vt:lpstr>Productions d’élèves </vt:lpstr>
      <vt:lpstr>Thème  : Science et cosmétologie</vt:lpstr>
      <vt:lpstr>Thème : Science et prévention des risques d’origine humaine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Méthodes et Pratiques Scientifiques</dc:title>
  <dc:creator>Eric</dc:creator>
  <cp:lastModifiedBy>Carpentier</cp:lastModifiedBy>
  <cp:revision>30</cp:revision>
  <dcterms:created xsi:type="dcterms:W3CDTF">2011-12-30T21:10:47Z</dcterms:created>
  <dcterms:modified xsi:type="dcterms:W3CDTF">2016-02-28T18:02:17Z</dcterms:modified>
</cp:coreProperties>
</file>