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2" r:id="rId5"/>
    <p:sldId id="277" r:id="rId6"/>
    <p:sldId id="273" r:id="rId7"/>
    <p:sldId id="274" r:id="rId8"/>
    <p:sldId id="275" r:id="rId9"/>
    <p:sldId id="276" r:id="rId10"/>
    <p:sldId id="278" r:id="rId11"/>
    <p:sldId id="281" r:id="rId12"/>
    <p:sldId id="282" r:id="rId13"/>
    <p:sldId id="283" r:id="rId14"/>
    <p:sldId id="297" r:id="rId15"/>
    <p:sldId id="298" r:id="rId16"/>
    <p:sldId id="279" r:id="rId17"/>
    <p:sldId id="290" r:id="rId18"/>
    <p:sldId id="299" r:id="rId19"/>
    <p:sldId id="280" r:id="rId20"/>
    <p:sldId id="286" r:id="rId21"/>
    <p:sldId id="288" r:id="rId22"/>
    <p:sldId id="300" r:id="rId23"/>
    <p:sldId id="301" r:id="rId24"/>
    <p:sldId id="289" r:id="rId25"/>
    <p:sldId id="271" r:id="rId26"/>
    <p:sldId id="291" r:id="rId27"/>
    <p:sldId id="292" r:id="rId28"/>
    <p:sldId id="293" r:id="rId29"/>
    <p:sldId id="294" r:id="rId30"/>
    <p:sldId id="295" r:id="rId31"/>
    <p:sldId id="296" r:id="rId32"/>
    <p:sldId id="287" r:id="rId33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FF"/>
    <a:srgbClr val="CC0000"/>
    <a:srgbClr val="99C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66" autoAdjust="0"/>
    <p:restoredTop sz="90929"/>
  </p:normalViewPr>
  <p:slideViewPr>
    <p:cSldViewPr>
      <p:cViewPr varScale="1">
        <p:scale>
          <a:sx n="70" d="100"/>
          <a:sy n="70" d="100"/>
        </p:scale>
        <p:origin x="-100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34C68-98E4-47A7-98E2-D3E95029872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081C43-1D88-4082-A2F6-95209325258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419E9E-51A1-4C82-90E3-E5F8F3DAF63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089141-77A1-40E9-B54A-B9536B3239B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C1B53E-1C9A-4A4A-BE5A-34C2958E97B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915E14-FDA2-4F98-BD70-7243B6B3623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06CB06-3FD7-42C8-AA63-177C904434B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359534-1999-47C9-B4AB-B8A4701D348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8AE386-CAC5-4D83-ADBA-3A75CDC6A77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1E3CFB-2467-485E-B8C3-1B33F27D86E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0FB81-0929-4DD8-9777-40EB4A84891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alphaModFix amt="4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 du masque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74E02B34-3EA9-4553-A600-526CF6C5E37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hyperlink" Target="https://fr.wikipedia.org/wiki/Jacques-Louis_David" TargetMode="External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hyperlink" Target="https://fr.wikipedia.org/wiki/Napol%C3%A9on_Ier" TargetMode="External"/><Relationship Id="rId5" Type="http://schemas.openxmlformats.org/officeDocument/2006/relationships/hyperlink" Target="https://fr.wikipedia.org/wiki/1807" TargetMode="External"/><Relationship Id="rId4" Type="http://schemas.openxmlformats.org/officeDocument/2006/relationships/hyperlink" Target="https://fr.wikipedia.org/wiki/1806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WordArt 4"/>
          <p:cNvSpPr>
            <a:spLocks noChangeArrowheads="1" noChangeShapeType="1" noTextEdit="1"/>
          </p:cNvSpPr>
          <p:nvPr/>
        </p:nvSpPr>
        <p:spPr bwMode="auto">
          <a:xfrm>
            <a:off x="1752600" y="609600"/>
            <a:ext cx="5562600" cy="1219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kern="1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Enseignement</a:t>
            </a:r>
            <a:r>
              <a:rPr lang="fr-FR" sz="3600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fr-FR" sz="3600" kern="1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d'exploration</a:t>
            </a:r>
            <a:r>
              <a:rPr lang="fr-FR" sz="3600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imes New Roman"/>
                <a:cs typeface="Times New Roman"/>
              </a:rPr>
              <a:t>.</a:t>
            </a:r>
          </a:p>
        </p:txBody>
      </p:sp>
      <p:sp>
        <p:nvSpPr>
          <p:cNvPr id="3076" name="WordArt 7"/>
          <p:cNvSpPr>
            <a:spLocks noChangeArrowheads="1" noChangeShapeType="1" noTextEdit="1"/>
          </p:cNvSpPr>
          <p:nvPr/>
        </p:nvSpPr>
        <p:spPr bwMode="auto">
          <a:xfrm>
            <a:off x="381000" y="4724400"/>
            <a:ext cx="8239125" cy="10953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kern="10" spc="72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 Black"/>
              </a:rPr>
              <a:t>Création et activités artistiques.</a:t>
            </a:r>
          </a:p>
        </p:txBody>
      </p:sp>
      <p:sp>
        <p:nvSpPr>
          <p:cNvPr id="6" name="Rectangle 5"/>
          <p:cNvSpPr/>
          <p:nvPr/>
        </p:nvSpPr>
        <p:spPr>
          <a:xfrm>
            <a:off x="2007035" y="2967335"/>
            <a:ext cx="5129930" cy="9233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kern="10" cap="none" spc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/>
                <a:cs typeface="Times New Roman"/>
              </a:rPr>
              <a:t>ARTS VISUELS</a:t>
            </a:r>
            <a:endParaRPr lang="fr-FR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144780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fr-FR" sz="4400" dirty="0" smtClean="0"/>
              <a:t>2) la peinture d’histoire : à la découverte d’un genre majeur.</a:t>
            </a:r>
          </a:p>
          <a:p>
            <a:endParaRPr lang="fr-FR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</p:nvPr>
        </p:nvGraphicFramePr>
        <p:xfrm>
          <a:off x="3143250" y="3280410"/>
          <a:ext cx="2857500" cy="1516380"/>
        </p:xfrm>
        <a:graphic>
          <a:graphicData uri="http://schemas.openxmlformats.org/drawingml/2006/table">
            <a:tbl>
              <a:tblPr/>
              <a:tblGrid>
                <a:gridCol w="1428750">
                  <a:extLst>
                    <a:ext uri="{9D8B030D-6E8A-4147-A177-3AD203B41FA5}">
                      <a16:colId xmlns:a16="http://schemas.microsoft.com/office/drawing/2014/main" xmlns="" val="1648714047"/>
                    </a:ext>
                  </a:extLst>
                </a:gridCol>
                <a:gridCol w="1428750">
                  <a:extLst>
                    <a:ext uri="{9D8B030D-6E8A-4147-A177-3AD203B41FA5}">
                      <a16:colId xmlns:a16="http://schemas.microsoft.com/office/drawing/2014/main" xmlns="" val="37808514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fr-FR" baseline="30000">
                          <a:effectLst/>
                        </a:rPr>
                        <a:t>Artiste</a:t>
                      </a:r>
                    </a:p>
                  </a:txBody>
                  <a:tcPr marR="95250" marT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u="none" strike="noStrike" baseline="30000">
                          <a:solidFill>
                            <a:srgbClr val="0B0080"/>
                          </a:solidFill>
                          <a:effectLst/>
                          <a:hlinkClick r:id="rId3" tooltip="Jacques-Louis David"/>
                        </a:rPr>
                        <a:t>Jacques-Louis David</a:t>
                      </a:r>
                      <a:endParaRPr lang="fr-FR" baseline="30000">
                        <a:effectLst/>
                      </a:endParaRPr>
                    </a:p>
                  </a:txBody>
                  <a:tcPr marT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073174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fr-FR" baseline="30000">
                          <a:effectLst/>
                        </a:rPr>
                        <a:t>Date</a:t>
                      </a:r>
                    </a:p>
                  </a:txBody>
                  <a:tcPr marR="95250" marT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baseline="30000">
                          <a:effectLst/>
                        </a:rPr>
                        <a:t>Entre </a:t>
                      </a:r>
                      <a:r>
                        <a:rPr lang="fr-FR" u="none" strike="noStrike" baseline="30000">
                          <a:solidFill>
                            <a:srgbClr val="0B0080"/>
                          </a:solidFill>
                          <a:effectLst/>
                          <a:hlinkClick r:id="rId4" tooltip="1806"/>
                        </a:rPr>
                        <a:t>1806</a:t>
                      </a:r>
                      <a:r>
                        <a:rPr lang="fr-FR" baseline="30000">
                          <a:effectLst/>
                        </a:rPr>
                        <a:t> et </a:t>
                      </a:r>
                      <a:r>
                        <a:rPr lang="fr-FR" u="none" strike="noStrike" baseline="30000">
                          <a:solidFill>
                            <a:srgbClr val="0B0080"/>
                          </a:solidFill>
                          <a:effectLst/>
                          <a:hlinkClick r:id="rId5" tooltip="1807"/>
                        </a:rPr>
                        <a:t>1807</a:t>
                      </a:r>
                      <a:endParaRPr lang="fr-FR" baseline="30000">
                        <a:effectLst/>
                      </a:endParaRPr>
                    </a:p>
                  </a:txBody>
                  <a:tcPr marT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194617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fr-FR" baseline="30000">
                          <a:effectLst/>
                        </a:rPr>
                        <a:t>Commanditaire</a:t>
                      </a:r>
                    </a:p>
                  </a:txBody>
                  <a:tcPr marR="95250" marT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u="none" strike="noStrike" baseline="30000">
                          <a:solidFill>
                            <a:srgbClr val="0B0080"/>
                          </a:solidFill>
                          <a:effectLst/>
                          <a:hlinkClick r:id="rId6" tooltip="Napoléon Ier"/>
                        </a:rPr>
                        <a:t>Napoléon Iᵉʳ</a:t>
                      </a:r>
                      <a:endParaRPr lang="fr-FR" baseline="30000">
                        <a:effectLst/>
                      </a:endParaRPr>
                    </a:p>
                  </a:txBody>
                  <a:tcPr marT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825927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fr-FR" baseline="30000">
                          <a:effectLst/>
                        </a:rPr>
                        <a:t>Type</a:t>
                      </a:r>
                    </a:p>
                  </a:txBody>
                  <a:tcPr marR="95250" marT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baseline="30000">
                          <a:effectLst/>
                        </a:rPr>
                        <a:t>Huile sur toile</a:t>
                      </a:r>
                    </a:p>
                  </a:txBody>
                  <a:tcPr marT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507399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fr-FR" baseline="30000">
                          <a:effectLst/>
                        </a:rPr>
                        <a:t>Dimensions (H × L)</a:t>
                      </a:r>
                    </a:p>
                  </a:txBody>
                  <a:tcPr marR="95250" marT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baseline="30000" dirty="0">
                          <a:effectLst/>
                        </a:rPr>
                        <a:t>621 × 979 cm</a:t>
                      </a:r>
                    </a:p>
                  </a:txBody>
                  <a:tcPr marT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27182005"/>
                  </a:ext>
                </a:extLst>
              </a:tr>
            </a:tbl>
          </a:graphicData>
        </a:graphic>
      </p:graphicFrame>
      <p:pic>
        <p:nvPicPr>
          <p:cNvPr id="29698" name="Picture 2" descr="Afficher l'image d'origin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836712"/>
            <a:ext cx="9144000" cy="5708345"/>
          </a:xfrm>
          <a:prstGeom prst="rect">
            <a:avLst/>
          </a:prstGeom>
          <a:noFill/>
        </p:spPr>
      </p:pic>
      <p:pic>
        <p:nvPicPr>
          <p:cNvPr id="1027" name="Picture 3" descr="Voir et modifier les données sur Wikidat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0" cy="9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re 1"/>
          <p:cNvSpPr txBox="1">
            <a:spLocks/>
          </p:cNvSpPr>
          <p:nvPr/>
        </p:nvSpPr>
        <p:spPr bwMode="auto">
          <a:xfrm>
            <a:off x="72431" y="404664"/>
            <a:ext cx="3059832" cy="2376264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ctr" hangingPunct="1"/>
            <a:r>
              <a:rPr lang="fr-FR" sz="2400" b="1" baseline="30000" dirty="0" smtClean="0"/>
              <a:t>Jacques-Louis David</a:t>
            </a:r>
            <a:endParaRPr lang="fr-FR" sz="2400" b="1" dirty="0"/>
          </a:p>
          <a:p>
            <a:pPr eaLnBrk="1" fontAlgn="ctr" hangingPunct="1"/>
            <a:r>
              <a:rPr lang="fr-FR" sz="2400" b="1" baseline="30000" dirty="0" smtClean="0"/>
              <a:t>entre </a:t>
            </a:r>
            <a:r>
              <a:rPr lang="fr-FR" sz="2400" b="1" baseline="30000" dirty="0"/>
              <a:t>1806 et 1807</a:t>
            </a:r>
            <a:endParaRPr lang="fr-FR" sz="2400" b="1" dirty="0"/>
          </a:p>
          <a:p>
            <a:pPr eaLnBrk="1" fontAlgn="ctr" hangingPunct="1"/>
            <a:r>
              <a:rPr lang="fr-FR" sz="2400" b="1" baseline="30000" dirty="0" smtClean="0"/>
              <a:t>Commanditaire</a:t>
            </a:r>
            <a:r>
              <a:rPr lang="fr-FR" sz="2400" b="1" dirty="0"/>
              <a:t> </a:t>
            </a:r>
            <a:r>
              <a:rPr lang="fr-FR" sz="2400" b="1" dirty="0" smtClean="0"/>
              <a:t>  </a:t>
            </a:r>
            <a:r>
              <a:rPr lang="fr-FR" sz="2400" b="1" baseline="30000" dirty="0" smtClean="0"/>
              <a:t>Napoléon 1er</a:t>
            </a:r>
            <a:endParaRPr lang="fr-FR" sz="2400" b="1" dirty="0"/>
          </a:p>
          <a:p>
            <a:pPr eaLnBrk="1" fontAlgn="ctr" hangingPunct="1"/>
            <a:r>
              <a:rPr lang="fr-FR" sz="2400" b="1" baseline="30000" dirty="0"/>
              <a:t>Huile sur toile</a:t>
            </a:r>
            <a:endParaRPr lang="fr-FR" sz="2400" b="1" dirty="0"/>
          </a:p>
          <a:p>
            <a:pPr eaLnBrk="1" fontAlgn="ctr" hangingPunct="1"/>
            <a:r>
              <a:rPr lang="fr-FR" sz="2400" b="1" baseline="30000" dirty="0"/>
              <a:t>Dimensions (H × </a:t>
            </a:r>
            <a:r>
              <a:rPr lang="fr-FR" sz="2400" b="1" baseline="30000" dirty="0" smtClean="0"/>
              <a:t>L)621</a:t>
            </a:r>
            <a:r>
              <a:rPr lang="fr-FR" sz="2400" b="1" baseline="30000" dirty="0"/>
              <a:t> × 979 cm</a:t>
            </a:r>
            <a:endParaRPr lang="fr-FR" sz="2400" b="1" dirty="0"/>
          </a:p>
          <a:p>
            <a:endParaRPr lang="fr-FR" sz="1600" kern="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1202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99523" cy="2948559"/>
          </a:xfrm>
          <a:prstGeom prst="rect">
            <a:avLst/>
          </a:prstGeom>
          <a:noFill/>
        </p:spPr>
      </p:pic>
      <p:pic>
        <p:nvPicPr>
          <p:cNvPr id="51204" name="Picture 4" descr="Afficher l'image d'orig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3104963"/>
            <a:ext cx="5004048" cy="37530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04248" y="2132856"/>
            <a:ext cx="4172000" cy="4114800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4100" name="Picture 4" descr="Afficher l'image d'origi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304" y="1196752"/>
            <a:ext cx="7994088" cy="569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re 1"/>
          <p:cNvSpPr txBox="1">
            <a:spLocks noGrp="1"/>
          </p:cNvSpPr>
          <p:nvPr>
            <p:ph type="title"/>
          </p:nvPr>
        </p:nvSpPr>
        <p:spPr bwMode="auto">
          <a:xfrm>
            <a:off x="4788024" y="332656"/>
            <a:ext cx="3742184" cy="1800200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/>
            <a:r>
              <a:rPr lang="fr-FR" sz="1600" dirty="0"/>
              <a:t>Antoine-Jean </a:t>
            </a:r>
            <a:r>
              <a:rPr lang="fr-FR" sz="1600" dirty="0" smtClean="0"/>
              <a:t>GROS</a:t>
            </a:r>
            <a:br>
              <a:rPr lang="fr-FR" sz="1600" dirty="0" smtClean="0"/>
            </a:br>
            <a:r>
              <a:rPr lang="fr-FR" sz="1600" dirty="0" smtClean="0"/>
              <a:t> </a:t>
            </a:r>
            <a:r>
              <a:rPr lang="fr-FR" sz="1600" dirty="0"/>
              <a:t>(Paris, 1771 - Meudon (Hauts-de-Seine), 1835)</a:t>
            </a:r>
            <a:br>
              <a:rPr lang="fr-FR" sz="1600" dirty="0"/>
            </a:br>
            <a:r>
              <a:rPr lang="fr-FR" sz="1600" b="1" dirty="0"/>
              <a:t>Bonaparte visitant les pestiférés de Jaffa </a:t>
            </a:r>
            <a:r>
              <a:rPr lang="fr-FR" sz="1800" b="1" dirty="0"/>
              <a:t>(11 mars 1799)</a:t>
            </a:r>
            <a:r>
              <a:rPr lang="fr-FR" sz="1800" dirty="0"/>
              <a:t>, 1804</a:t>
            </a:r>
            <a:br>
              <a:rPr lang="fr-FR" sz="1800" dirty="0"/>
            </a:br>
            <a:r>
              <a:rPr lang="fr-FR" sz="2000" dirty="0"/>
              <a:t>H. : 5,23 m. ; L. : 7,15 m.</a:t>
            </a:r>
            <a:endParaRPr lang="fr-FR" sz="2000" kern="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/>
              <a:t>Gustave Courbet (1819-1877)</a:t>
            </a:r>
            <a:br>
              <a:rPr lang="fr-FR" dirty="0" smtClean="0"/>
            </a:br>
            <a:r>
              <a:rPr lang="fr-FR" dirty="0" smtClean="0"/>
              <a:t> et l’HISTOIRE du peuple.</a:t>
            </a:r>
            <a:endParaRPr lang="fr-FR" dirty="0"/>
          </a:p>
        </p:txBody>
      </p:sp>
      <p:pic>
        <p:nvPicPr>
          <p:cNvPr id="24578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44824"/>
            <a:ext cx="6105525" cy="4552950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6182933" y="2060848"/>
            <a:ext cx="2961067" cy="304698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 smtClean="0"/>
              <a:t>Les paysans de </a:t>
            </a:r>
            <a:r>
              <a:rPr lang="fr-FR" dirty="0" err="1" smtClean="0"/>
              <a:t>Flagey</a:t>
            </a:r>
            <a:endParaRPr lang="fr-FR" dirty="0" smtClean="0"/>
          </a:p>
          <a:p>
            <a:r>
              <a:rPr lang="fr-FR" dirty="0" smtClean="0"/>
              <a:t> revenant de la foire.</a:t>
            </a:r>
          </a:p>
          <a:p>
            <a:r>
              <a:rPr lang="fr-FR" dirty="0" smtClean="0"/>
              <a:t>(1850)</a:t>
            </a:r>
          </a:p>
          <a:p>
            <a:r>
              <a:rPr lang="fr-FR" dirty="0" smtClean="0"/>
              <a:t>(208x275)</a:t>
            </a:r>
          </a:p>
          <a:p>
            <a:r>
              <a:rPr lang="fr-FR" dirty="0" smtClean="0"/>
              <a:t>Huile sur toile </a:t>
            </a:r>
          </a:p>
          <a:p>
            <a:r>
              <a:rPr lang="fr-FR" dirty="0" smtClean="0"/>
              <a:t>Musée de Besançon.</a:t>
            </a:r>
          </a:p>
          <a:p>
            <a:endParaRPr lang="fr-FR" dirty="0" smtClean="0"/>
          </a:p>
          <a:p>
            <a:endParaRPr lang="fr-FR" dirty="0" smtClean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2239888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fr-FR" sz="4400" dirty="0" smtClean="0"/>
              <a:t>3)Apprendre à analyser des œuvres:  Codes et symboliques de la peinture</a:t>
            </a:r>
          </a:p>
          <a:p>
            <a:endParaRPr lang="fr-FR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1746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96752"/>
            <a:ext cx="7537471" cy="4805140"/>
          </a:xfrm>
          <a:prstGeom prst="rect">
            <a:avLst/>
          </a:prstGeom>
          <a:noFill/>
        </p:spPr>
      </p:pic>
      <p:sp>
        <p:nvSpPr>
          <p:cNvPr id="7" name="Titre 1"/>
          <p:cNvSpPr txBox="1">
            <a:spLocks/>
          </p:cNvSpPr>
          <p:nvPr/>
        </p:nvSpPr>
        <p:spPr bwMode="auto">
          <a:xfrm>
            <a:off x="4593263" y="5346765"/>
            <a:ext cx="4283968" cy="1498469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b="1" i="1" dirty="0">
                <a:solidFill>
                  <a:srgbClr val="252525"/>
                </a:solidFill>
                <a:latin typeface="Arial" panose="020B0604020202020204" pitchFamily="34" charset="0"/>
              </a:rPr>
              <a:t>Les Époux </a:t>
            </a:r>
            <a:r>
              <a:rPr lang="fr-FR" sz="1600" b="1" i="1" dirty="0" err="1">
                <a:solidFill>
                  <a:srgbClr val="252525"/>
                </a:solidFill>
                <a:latin typeface="Arial" panose="020B0604020202020204" pitchFamily="34" charset="0"/>
              </a:rPr>
              <a:t>Arnolfini</a:t>
            </a:r>
            <a:r>
              <a:rPr lang="fr-FR" sz="1600" dirty="0">
                <a:solidFill>
                  <a:srgbClr val="252525"/>
                </a:solidFill>
                <a:latin typeface="Arial" panose="020B0604020202020204" pitchFamily="34" charset="0"/>
              </a:rPr>
              <a:t> </a:t>
            </a:r>
            <a:endParaRPr lang="fr-FR" sz="1600" dirty="0" smtClean="0">
              <a:solidFill>
                <a:srgbClr val="252525"/>
              </a:solidFill>
              <a:latin typeface="Arial" panose="020B0604020202020204" pitchFamily="34" charset="0"/>
            </a:endParaRPr>
          </a:p>
          <a:p>
            <a:r>
              <a:rPr lang="fr-FR" sz="1600" dirty="0" smtClean="0">
                <a:solidFill>
                  <a:srgbClr val="252525"/>
                </a:solidFill>
                <a:latin typeface="Arial" panose="020B0604020202020204" pitchFamily="34" charset="0"/>
              </a:rPr>
              <a:t>peinture </a:t>
            </a:r>
            <a:r>
              <a:rPr lang="fr-FR" sz="1600" dirty="0">
                <a:solidFill>
                  <a:srgbClr val="252525"/>
                </a:solidFill>
                <a:latin typeface="Arial" panose="020B0604020202020204" pitchFamily="34" charset="0"/>
              </a:rPr>
              <a:t>sur bois (82,2 × 60 cm) du peintre primitif </a:t>
            </a:r>
            <a:r>
              <a:rPr lang="fr-FR" sz="1600" dirty="0" smtClean="0">
                <a:solidFill>
                  <a:srgbClr val="252525"/>
                </a:solidFill>
                <a:latin typeface="Arial" panose="020B0604020202020204" pitchFamily="34" charset="0"/>
              </a:rPr>
              <a:t>flamand </a:t>
            </a:r>
            <a:r>
              <a:rPr lang="fr-FR" sz="1800" b="1" dirty="0"/>
              <a:t>Jan van </a:t>
            </a:r>
            <a:r>
              <a:rPr lang="fr-FR" sz="1800" b="1" dirty="0" err="1"/>
              <a:t>Eyck</a:t>
            </a:r>
            <a:r>
              <a:rPr lang="fr-FR" sz="1800" dirty="0">
                <a:solidFill>
                  <a:srgbClr val="252525"/>
                </a:solidFill>
                <a:latin typeface="Arial" panose="020B0604020202020204" pitchFamily="34" charset="0"/>
              </a:rPr>
              <a:t> </a:t>
            </a:r>
            <a:r>
              <a:rPr lang="fr-FR" sz="1600" dirty="0" smtClean="0">
                <a:solidFill>
                  <a:srgbClr val="252525"/>
                </a:solidFill>
                <a:latin typeface="Arial" panose="020B0604020202020204" pitchFamily="34" charset="0"/>
              </a:rPr>
              <a:t>1434</a:t>
            </a:r>
            <a:r>
              <a:rPr lang="fr-FR" sz="1600" dirty="0">
                <a:solidFill>
                  <a:srgbClr val="252525"/>
                </a:solidFill>
                <a:latin typeface="Arial" panose="020B0604020202020204" pitchFamily="34" charset="0"/>
              </a:rPr>
              <a:t>, </a:t>
            </a:r>
            <a:endParaRPr lang="fr-FR" sz="1600" dirty="0" smtClean="0">
              <a:solidFill>
                <a:srgbClr val="252525"/>
              </a:solidFill>
              <a:latin typeface="Arial" panose="020B0604020202020204" pitchFamily="34" charset="0"/>
            </a:endParaRPr>
          </a:p>
          <a:p>
            <a:r>
              <a:rPr lang="fr-FR" sz="1600" dirty="0" smtClean="0">
                <a:solidFill>
                  <a:srgbClr val="252525"/>
                </a:solidFill>
                <a:latin typeface="Arial" panose="020B0604020202020204" pitchFamily="34" charset="0"/>
              </a:rPr>
              <a:t>conservé </a:t>
            </a:r>
            <a:r>
              <a:rPr lang="fr-FR" sz="1600" dirty="0">
                <a:solidFill>
                  <a:srgbClr val="252525"/>
                </a:solidFill>
                <a:latin typeface="Arial" panose="020B0604020202020204" pitchFamily="34" charset="0"/>
              </a:rPr>
              <a:t>à </a:t>
            </a:r>
            <a:r>
              <a:rPr lang="fr-FR" sz="1600" dirty="0" smtClean="0">
                <a:solidFill>
                  <a:srgbClr val="252525"/>
                </a:solidFill>
                <a:latin typeface="Arial" panose="020B0604020202020204" pitchFamily="34" charset="0"/>
              </a:rPr>
              <a:t>la National </a:t>
            </a:r>
            <a:r>
              <a:rPr lang="fr-FR" sz="1600" dirty="0" err="1" smtClean="0">
                <a:solidFill>
                  <a:srgbClr val="252525"/>
                </a:solidFill>
                <a:latin typeface="Arial" panose="020B0604020202020204" pitchFamily="34" charset="0"/>
              </a:rPr>
              <a:t>Gallery</a:t>
            </a:r>
            <a:r>
              <a:rPr lang="fr-FR" sz="1600" dirty="0">
                <a:solidFill>
                  <a:srgbClr val="252525"/>
                </a:solidFill>
                <a:latin typeface="Arial" panose="020B0604020202020204" pitchFamily="34" charset="0"/>
              </a:rPr>
              <a:t> de Londres.</a:t>
            </a:r>
            <a:endParaRPr lang="fr-FR" sz="16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48064" y="188640"/>
            <a:ext cx="3563888" cy="129614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fr-FR" sz="2400" dirty="0" smtClean="0"/>
              <a:t>Les ambassadeurs, Hans Holbein le Jeune, 1533, National </a:t>
            </a:r>
            <a:r>
              <a:rPr lang="fr-FR" sz="2400" dirty="0" err="1" smtClean="0"/>
              <a:t>Gallery</a:t>
            </a:r>
            <a:endParaRPr lang="fr-FR" sz="2400" dirty="0"/>
          </a:p>
        </p:txBody>
      </p:sp>
      <p:pic>
        <p:nvPicPr>
          <p:cNvPr id="24578" name="Picture 2" descr="Les ambassadeurs, Hans Holbein le Jeune, 1533, National Galler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188641"/>
            <a:ext cx="4608512" cy="4544282"/>
          </a:xfrm>
          <a:prstGeom prst="rect">
            <a:avLst/>
          </a:prstGeom>
          <a:noFill/>
        </p:spPr>
      </p:pic>
      <p:pic>
        <p:nvPicPr>
          <p:cNvPr id="24580" name="Picture 4" descr="Afficher l'image d'orig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628800"/>
            <a:ext cx="2857500" cy="1847850"/>
          </a:xfrm>
          <a:prstGeom prst="rect">
            <a:avLst/>
          </a:prstGeom>
          <a:noFill/>
        </p:spPr>
      </p:pic>
      <p:pic>
        <p:nvPicPr>
          <p:cNvPr id="24582" name="Picture 6" descr="Afficher l'image d'origi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3645024"/>
            <a:ext cx="3514725" cy="2905125"/>
          </a:xfrm>
          <a:prstGeom prst="rect">
            <a:avLst/>
          </a:prstGeom>
          <a:noFill/>
        </p:spPr>
      </p:pic>
      <p:pic>
        <p:nvPicPr>
          <p:cNvPr id="24584" name="Picture 8" descr="Afficher l'image d'origin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797152"/>
            <a:ext cx="4492327" cy="18361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252792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fr-FR" sz="4400" dirty="0" smtClean="0"/>
              <a:t>4) L’histoire contemporaine: les modes de représentation d’aujourd’hui.</a:t>
            </a:r>
            <a:endParaRPr lang="fr-FR" sz="44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22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500" y="2752724"/>
            <a:ext cx="4762500" cy="4105276"/>
          </a:xfrm>
          <a:prstGeom prst="rect">
            <a:avLst/>
          </a:prstGeom>
          <a:noFill/>
        </p:spPr>
      </p:pic>
      <p:pic>
        <p:nvPicPr>
          <p:cNvPr id="30724" name="Picture 4" descr="Afficher l'image d'orig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211960" cy="2945828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699792" y="2276872"/>
            <a:ext cx="2630848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b="1" dirty="0">
                <a:solidFill>
                  <a:srgbClr val="252525"/>
                </a:solidFill>
                <a:latin typeface="Arial" panose="020B0604020202020204" pitchFamily="34" charset="0"/>
              </a:rPr>
              <a:t>Olivier </a:t>
            </a:r>
            <a:r>
              <a:rPr lang="fr-FR" b="1" dirty="0" err="1">
                <a:solidFill>
                  <a:srgbClr val="252525"/>
                </a:solidFill>
                <a:latin typeface="Arial" panose="020B0604020202020204" pitchFamily="34" charset="0"/>
              </a:rPr>
              <a:t>Blanckart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9776" y="543018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FR" sz="1800" dirty="0"/>
          </a:p>
        </p:txBody>
      </p:sp>
      <p:sp>
        <p:nvSpPr>
          <p:cNvPr id="8" name="Titre 1"/>
          <p:cNvSpPr txBox="1">
            <a:spLocks/>
          </p:cNvSpPr>
          <p:nvPr/>
        </p:nvSpPr>
        <p:spPr bwMode="auto">
          <a:xfrm>
            <a:off x="273946" y="5962667"/>
            <a:ext cx="4412628" cy="833138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400" b="1" i="1" dirty="0">
                <a:latin typeface="Verdana" panose="020B0604030504040204" pitchFamily="34" charset="0"/>
              </a:rPr>
              <a:t>E </a:t>
            </a:r>
            <a:r>
              <a:rPr lang="fr-FR" sz="1400" b="1" i="1" dirty="0" err="1">
                <a:latin typeface="Verdana" panose="020B0604030504040204" pitchFamily="34" charset="0"/>
              </a:rPr>
              <a:t>ché</a:t>
            </a:r>
            <a:r>
              <a:rPr lang="fr-FR" sz="1400" b="1" i="1" dirty="0">
                <a:latin typeface="Verdana" panose="020B0604030504040204" pitchFamily="34" charset="0"/>
              </a:rPr>
              <a:t> Homo</a:t>
            </a:r>
            <a:r>
              <a:rPr lang="fr-FR" sz="1400" b="1" dirty="0">
                <a:latin typeface="Verdana" panose="020B0604030504040204" pitchFamily="34" charset="0"/>
              </a:rPr>
              <a:t>, 1999 </a:t>
            </a:r>
            <a:r>
              <a:rPr lang="fr-FR" sz="1400" b="1" dirty="0"/>
              <a:t/>
            </a:r>
            <a:br>
              <a:rPr lang="fr-FR" sz="1400" b="1" dirty="0"/>
            </a:br>
            <a:r>
              <a:rPr lang="fr-FR" sz="1400" b="1" dirty="0">
                <a:latin typeface="Verdana" panose="020B0604030504040204" pitchFamily="34" charset="0"/>
              </a:rPr>
              <a:t>Centre National des Arts Plastiques </a:t>
            </a:r>
            <a:r>
              <a:rPr lang="fr-FR" sz="1400" b="1" dirty="0"/>
              <a:t/>
            </a:r>
            <a:br>
              <a:rPr lang="fr-FR" sz="1400" b="1" dirty="0"/>
            </a:br>
            <a:r>
              <a:rPr lang="fr-FR" sz="1400" b="1" dirty="0">
                <a:latin typeface="Verdana" panose="020B0604030504040204" pitchFamily="34" charset="0"/>
              </a:rPr>
              <a:t>Dépôt au musée des Beaux-Arts de Dol</a:t>
            </a:r>
            <a:endParaRPr lang="fr-FR" sz="1400" b="1" dirty="0"/>
          </a:p>
        </p:txBody>
      </p:sp>
      <p:sp>
        <p:nvSpPr>
          <p:cNvPr id="10" name="Titre 1"/>
          <p:cNvSpPr txBox="1">
            <a:spLocks/>
          </p:cNvSpPr>
          <p:nvPr/>
        </p:nvSpPr>
        <p:spPr bwMode="auto">
          <a:xfrm>
            <a:off x="0" y="2924944"/>
            <a:ext cx="3960440" cy="1132587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latin typeface="Arial" panose="020B0604020202020204" pitchFamily="34" charset="0"/>
              </a:rPr>
              <a:t> </a:t>
            </a:r>
            <a:r>
              <a:rPr lang="en-US" sz="1400" b="1" i="1" dirty="0">
                <a:latin typeface="Arial" panose="020B0604020202020204" pitchFamily="34" charset="0"/>
              </a:rPr>
              <a:t>The Remix Saigon </a:t>
            </a:r>
            <a:endParaRPr lang="en-US" sz="1400" b="1" i="1" dirty="0" smtClean="0">
              <a:latin typeface="Arial" panose="020B0604020202020204" pitchFamily="34" charset="0"/>
            </a:endParaRPr>
          </a:p>
          <a:p>
            <a:pPr algn="l"/>
            <a:r>
              <a:rPr lang="en-US" sz="1400" b="1" i="1" dirty="0" smtClean="0">
                <a:latin typeface="Arial" panose="020B0604020202020204" pitchFamily="34" charset="0"/>
              </a:rPr>
              <a:t>(</a:t>
            </a:r>
            <a:r>
              <a:rPr lang="en-US" sz="1400" b="1" i="1" dirty="0">
                <a:latin typeface="Arial" panose="020B0604020202020204" pitchFamily="34" charset="0"/>
              </a:rPr>
              <a:t>After </a:t>
            </a:r>
            <a:r>
              <a:rPr lang="en-US" sz="1400" b="1" i="1" dirty="0" smtClean="0">
                <a:latin typeface="Arial" panose="020B0604020202020204" pitchFamily="34" charset="0"/>
              </a:rPr>
              <a:t>Eddie Adams</a:t>
            </a:r>
            <a:r>
              <a:rPr lang="en-US" sz="1400" b="1" i="1" dirty="0">
                <a:latin typeface="Arial" panose="020B0604020202020204" pitchFamily="34" charset="0"/>
              </a:rPr>
              <a:t>)</a:t>
            </a:r>
            <a:r>
              <a:rPr lang="en-US" sz="1400" b="1" dirty="0">
                <a:latin typeface="Arial" panose="020B0604020202020204" pitchFamily="34" charset="0"/>
              </a:rPr>
              <a:t>, 2000,  </a:t>
            </a:r>
            <a:endParaRPr lang="en-US" sz="1400" b="1" dirty="0" smtClean="0">
              <a:latin typeface="Arial" panose="020B0604020202020204" pitchFamily="34" charset="0"/>
            </a:endParaRPr>
          </a:p>
          <a:p>
            <a:pPr algn="l"/>
            <a:r>
              <a:rPr lang="en-US" sz="1400" b="1" dirty="0" smtClean="0">
                <a:latin typeface="Arial" panose="020B0604020202020204" pitchFamily="34" charset="0"/>
              </a:rPr>
              <a:t>Scotch </a:t>
            </a:r>
            <a:r>
              <a:rPr lang="en-US" sz="1400" b="1" dirty="0">
                <a:latin typeface="Arial" panose="020B0604020202020204" pitchFamily="34" charset="0"/>
              </a:rPr>
              <a:t>tape, </a:t>
            </a:r>
            <a:r>
              <a:rPr lang="en-US" sz="1400" b="1" dirty="0" err="1">
                <a:latin typeface="Arial" panose="020B0604020202020204" pitchFamily="34" charset="0"/>
              </a:rPr>
              <a:t>kraft</a:t>
            </a:r>
            <a:r>
              <a:rPr lang="en-US" sz="1400" b="1" dirty="0">
                <a:latin typeface="Arial" panose="020B0604020202020204" pitchFamily="34" charset="0"/>
              </a:rPr>
              <a:t> paper, cardboard ,</a:t>
            </a:r>
            <a:br>
              <a:rPr lang="en-US" sz="1400" b="1" dirty="0">
                <a:latin typeface="Arial" panose="020B0604020202020204" pitchFamily="34" charset="0"/>
              </a:rPr>
            </a:br>
            <a:r>
              <a:rPr lang="en-US" sz="1400" b="1" dirty="0">
                <a:latin typeface="Arial" panose="020B0604020202020204" pitchFamily="34" charset="0"/>
              </a:rPr>
              <a:t> 300 x 400 x 350 cm - 120 x 155 x 135 inches</a:t>
            </a:r>
            <a:endParaRPr lang="fr-FR" sz="1400" b="1" dirty="0"/>
          </a:p>
        </p:txBody>
      </p:sp>
      <p:pic>
        <p:nvPicPr>
          <p:cNvPr id="36868" name="Picture 4" descr="Afficher l'image d'origi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5580" y="0"/>
            <a:ext cx="3788420" cy="2673164"/>
          </a:xfrm>
          <a:prstGeom prst="rect">
            <a:avLst/>
          </a:prstGeom>
          <a:noFill/>
        </p:spPr>
      </p:pic>
      <p:pic>
        <p:nvPicPr>
          <p:cNvPr id="36870" name="Picture 6" descr="Afficher l'image d'origin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3933056"/>
            <a:ext cx="2736304" cy="19819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88640"/>
            <a:ext cx="6172200" cy="6192688"/>
          </a:xfrm>
          <a:solidFill>
            <a:schemeClr val="accent3">
              <a:lumMod val="50000"/>
            </a:schemeClr>
          </a:solidFill>
        </p:spPr>
        <p:txBody>
          <a:bodyPr/>
          <a:lstStyle/>
          <a:p>
            <a:pPr eaLnBrk="1" hangingPunct="1"/>
            <a:r>
              <a:rPr lang="fr-FR" sz="3200" b="1" dirty="0" smtClean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  <a:t>Au travers de l’étude de diverses formes artistiques, de leur environnement culturel et des ressorts de la vie artistique contemporaine, il s’agit d’amener les élèves à </a:t>
            </a:r>
            <a:r>
              <a:rPr lang="fr-FR" sz="3200" b="1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  <a:t>approfondir l’expérience esthétique</a:t>
            </a:r>
            <a:r>
              <a:rPr lang="fr-FR" sz="3200" b="1" dirty="0" smtClean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  <a:t> comme à </a:t>
            </a:r>
            <a:r>
              <a:rPr lang="fr-FR" sz="3200" b="1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  <a:t>en apprécier les enjeux économiques, humains et sociaux</a:t>
            </a:r>
            <a:r>
              <a:rPr lang="fr-FR" sz="3200" b="1" dirty="0" smtClean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  <a:t>. Cet enseignement ouvre aussi sur la réalité des </a:t>
            </a:r>
            <a:r>
              <a:rPr lang="fr-FR" sz="3200" b="1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  <a:t>formations et métiers artistiques et culturels</a:t>
            </a:r>
            <a:r>
              <a:rPr lang="fr-FR" sz="3200" b="1" dirty="0" smtClean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  <a:t>.</a:t>
            </a:r>
            <a:r>
              <a:rPr lang="fr-FR" sz="3200" dirty="0" smtClean="0">
                <a:cs typeface="Times New Roman" pitchFamily="18" charset="0"/>
              </a:rPr>
              <a:t/>
            </a:r>
            <a:br>
              <a:rPr lang="fr-FR" sz="3200" dirty="0" smtClean="0">
                <a:cs typeface="Times New Roman" pitchFamily="18" charset="0"/>
              </a:rPr>
            </a:br>
            <a:endParaRPr lang="fr-FR" sz="3200" dirty="0" smtClean="0"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5298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0"/>
            <a:ext cx="6516216" cy="4288995"/>
          </a:xfrm>
          <a:prstGeom prst="rect">
            <a:avLst/>
          </a:prstGeom>
          <a:noFill/>
        </p:spPr>
      </p:pic>
      <p:sp>
        <p:nvSpPr>
          <p:cNvPr id="6" name="Titre 1"/>
          <p:cNvSpPr txBox="1">
            <a:spLocks/>
          </p:cNvSpPr>
          <p:nvPr/>
        </p:nvSpPr>
        <p:spPr bwMode="auto">
          <a:xfrm>
            <a:off x="4593263" y="5346765"/>
            <a:ext cx="4283968" cy="1498469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b="1" i="1">
                <a:solidFill>
                  <a:srgbClr val="000000"/>
                </a:solidFill>
                <a:latin typeface="Arial" panose="020B0604020202020204" pitchFamily="34" charset="0"/>
              </a:rPr>
              <a:t>Familyx</a:t>
            </a:r>
            <a:r>
              <a:rPr lang="fr-FR" sz="1600" b="1">
                <a:solidFill>
                  <a:srgbClr val="000000"/>
                </a:solidFill>
                <a:latin typeface="Arial" panose="020B0604020202020204" pitchFamily="34" charset="0"/>
              </a:rPr>
              <a:t> (2001)</a:t>
            </a:r>
            <a:r>
              <a:rPr lang="fr-FR" sz="1600">
                <a:solidFill>
                  <a:srgbClr val="000000"/>
                </a:solidFill>
                <a:latin typeface="Arial" panose="020B0604020202020204" pitchFamily="34" charset="0"/>
              </a:rPr>
              <a:t>, sculpture/installation en adhésif et mousse expansée d'après une photographie de Walker Evans, tirée de "Let's now praise the great men" (1936)</a:t>
            </a:r>
            <a:endParaRPr lang="fr-FR" sz="1600" dirty="0"/>
          </a:p>
        </p:txBody>
      </p:sp>
      <p:pic>
        <p:nvPicPr>
          <p:cNvPr id="35842" name="Picture 2" descr="Afficher l'image d'orig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52716"/>
            <a:ext cx="4139952" cy="33052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4664" y="1229939"/>
            <a:ext cx="3096344" cy="849260"/>
          </a:xfrm>
        </p:spPr>
        <p:txBody>
          <a:bodyPr/>
          <a:lstStyle/>
          <a:p>
            <a:pPr marL="0" indent="0">
              <a:buNone/>
            </a:pPr>
            <a:r>
              <a:rPr lang="fr-FR" sz="1600" b="1" i="1" dirty="0"/>
              <a:t>Practice </a:t>
            </a:r>
            <a:r>
              <a:rPr lang="fr-FR" sz="1600" b="1" i="1" dirty="0" err="1"/>
              <a:t>Zero</a:t>
            </a:r>
            <a:r>
              <a:rPr lang="fr-FR" sz="1600" b="1" i="1" dirty="0"/>
              <a:t> </a:t>
            </a:r>
            <a:r>
              <a:rPr lang="fr-FR" sz="1600" b="1" i="1" dirty="0" err="1"/>
              <a:t>Tolerance</a:t>
            </a:r>
            <a:r>
              <a:rPr lang="fr-FR" sz="1600" b="1" dirty="0"/>
              <a:t>, </a:t>
            </a:r>
            <a:r>
              <a:rPr lang="fr-FR" sz="1600" b="1" dirty="0" smtClean="0"/>
              <a:t>2006</a:t>
            </a:r>
          </a:p>
          <a:p>
            <a:pPr marL="0" indent="0">
              <a:buNone/>
            </a:pPr>
            <a:r>
              <a:rPr lang="fr-FR" sz="1600" b="1" dirty="0" smtClean="0"/>
              <a:t> </a:t>
            </a:r>
            <a:r>
              <a:rPr lang="fr-FR" sz="1600" b="1" dirty="0"/>
              <a:t>(Terre cuite 440 x 140 x 140 cm)</a:t>
            </a:r>
          </a:p>
        </p:txBody>
      </p:sp>
      <p:sp>
        <p:nvSpPr>
          <p:cNvPr id="4" name="Rectangle 3"/>
          <p:cNvSpPr/>
          <p:nvPr/>
        </p:nvSpPr>
        <p:spPr>
          <a:xfrm>
            <a:off x="13167" y="0"/>
            <a:ext cx="9130833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b="1" dirty="0" err="1">
                <a:solidFill>
                  <a:srgbClr val="000000"/>
                </a:solidFill>
                <a:latin typeface="adobe-caslon-pro"/>
              </a:rPr>
              <a:t>Adel</a:t>
            </a:r>
            <a:r>
              <a:rPr lang="fr-FR" b="1" dirty="0">
                <a:solidFill>
                  <a:srgbClr val="000000"/>
                </a:solidFill>
                <a:latin typeface="adobe-caslon-pro"/>
              </a:rPr>
              <a:t> </a:t>
            </a:r>
            <a:r>
              <a:rPr lang="fr-FR" b="1" dirty="0" err="1" smtClean="0">
                <a:solidFill>
                  <a:srgbClr val="000000"/>
                </a:solidFill>
                <a:latin typeface="adobe-caslon-pro"/>
              </a:rPr>
              <a:t>Abdessemed</a:t>
            </a:r>
            <a:r>
              <a:rPr lang="fr-FR" b="1" dirty="0" smtClean="0">
                <a:solidFill>
                  <a:srgbClr val="000000"/>
                </a:solidFill>
                <a:latin typeface="adobe-caslon-pro"/>
              </a:rPr>
              <a:t>: regard brutal sur l’histoire contemporaine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03712" y="332656"/>
            <a:ext cx="5640288" cy="375431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4182" y="2348880"/>
            <a:ext cx="3390961" cy="452481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31840" y="501207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800" b="1" i="1" dirty="0">
                <a:latin typeface="myriad-pro"/>
              </a:rPr>
              <a:t>Décor</a:t>
            </a:r>
            <a:r>
              <a:rPr lang="fr-FR" sz="1800" b="1" dirty="0">
                <a:latin typeface="myriad-pro"/>
              </a:rPr>
              <a:t> 2011-2012 (Fil de fer, rasoirs) </a:t>
            </a:r>
            <a:endParaRPr lang="fr-FR" sz="1800" b="1" dirty="0"/>
          </a:p>
        </p:txBody>
      </p:sp>
    </p:spTree>
    <p:extLst>
      <p:ext uri="{BB962C8B-B14F-4D97-AF65-F5344CB8AC3E}">
        <p14:creationId xmlns:p14="http://schemas.microsoft.com/office/powerpoint/2010/main" xmlns="" val="21782063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7" name="Espace réservé du contenu 16"/>
          <p:cNvSpPr>
            <a:spLocks noGrp="1"/>
          </p:cNvSpPr>
          <p:nvPr>
            <p:ph idx="1"/>
          </p:nvPr>
        </p:nvSpPr>
        <p:spPr>
          <a:xfrm>
            <a:off x="5004048" y="4149080"/>
            <a:ext cx="3670176" cy="93610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/>
              <a:t>WANG DU</a:t>
            </a:r>
            <a:endParaRPr lang="fr-FR" dirty="0"/>
          </a:p>
        </p:txBody>
      </p:sp>
      <p:pic>
        <p:nvPicPr>
          <p:cNvPr id="45073" name="Picture 17" descr="http://archives.palaisdetokyo.com/image/im_expo/wangduparis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84984"/>
            <a:ext cx="4762500" cy="3171825"/>
          </a:xfrm>
          <a:prstGeom prst="rect">
            <a:avLst/>
          </a:prstGeom>
          <a:noFill/>
        </p:spPr>
      </p:pic>
      <p:pic>
        <p:nvPicPr>
          <p:cNvPr id="45075" name="Picture 19" descr="http://archives.palaisdetokyo.com/image/im_expo/wangduparis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1500" y="332656"/>
            <a:ext cx="4762500" cy="2790825"/>
          </a:xfrm>
          <a:prstGeom prst="rect">
            <a:avLst/>
          </a:prstGeom>
          <a:noFill/>
        </p:spPr>
      </p:pic>
      <p:pic>
        <p:nvPicPr>
          <p:cNvPr id="45077" name="Picture 21" descr="http://archives.palaisdetokyo.com/image/im_expo/wangduparis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18702"/>
            <a:ext cx="4283968" cy="28531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/>
              <a:t>Ernest Pignon Ernest.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6082" name="Picture 2" descr="http://pignon-ernest.com/wp-content/uploads/2015/03/ernest-pignon-avortement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44824"/>
            <a:ext cx="4788024" cy="2693263"/>
          </a:xfrm>
          <a:prstGeom prst="rect">
            <a:avLst/>
          </a:prstGeom>
          <a:noFill/>
        </p:spPr>
      </p:pic>
      <p:pic>
        <p:nvPicPr>
          <p:cNvPr id="46084" name="Picture 4" descr="http://pignon-ernest.com/wp-content/uploads/2015/03/ernest-pignon-calais4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1364" y="3481517"/>
            <a:ext cx="6002636" cy="33764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9512" y="270667"/>
            <a:ext cx="44548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latin typeface="Arial" panose="020B0604020202020204" pitchFamily="34" charset="0"/>
              </a:rPr>
              <a:t>PASCALE MARTHINE TAYOU</a:t>
            </a:r>
            <a:endParaRPr lang="fr-FR" b="1" dirty="0"/>
          </a:p>
        </p:txBody>
      </p:sp>
      <p:sp>
        <p:nvSpPr>
          <p:cNvPr id="6" name="Rectangle 5"/>
          <p:cNvSpPr/>
          <p:nvPr/>
        </p:nvSpPr>
        <p:spPr>
          <a:xfrm>
            <a:off x="4226" y="940337"/>
            <a:ext cx="2890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800" b="1" i="1" dirty="0">
                <a:latin typeface="Arial" panose="020B0604020202020204" pitchFamily="34" charset="0"/>
              </a:rPr>
              <a:t>Home </a:t>
            </a:r>
            <a:r>
              <a:rPr lang="fr-FR" sz="1800" b="1" i="1" dirty="0" err="1">
                <a:latin typeface="Arial" panose="020B0604020202020204" pitchFamily="34" charset="0"/>
              </a:rPr>
              <a:t>Sweet</a:t>
            </a:r>
            <a:r>
              <a:rPr lang="fr-FR" sz="1800" b="1" i="1" dirty="0">
                <a:latin typeface="Arial" panose="020B0604020202020204" pitchFamily="34" charset="0"/>
              </a:rPr>
              <a:t> Home, </a:t>
            </a:r>
            <a:r>
              <a:rPr lang="fr-FR" sz="1800" b="1" i="1" dirty="0" smtClean="0">
                <a:latin typeface="Arial" panose="020B0604020202020204" pitchFamily="34" charset="0"/>
              </a:rPr>
              <a:t>2011</a:t>
            </a:r>
            <a:endParaRPr lang="fr-FR" sz="1800" i="1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" y="1309670"/>
            <a:ext cx="3562917" cy="552252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292080" y="6237312"/>
            <a:ext cx="3057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800" b="1" i="1" dirty="0" err="1">
                <a:latin typeface="Arial" panose="020B0604020202020204" pitchFamily="34" charset="0"/>
              </a:rPr>
              <a:t>Jpegafrica</a:t>
            </a:r>
            <a:r>
              <a:rPr lang="fr-FR" sz="1800" b="1" i="1" dirty="0">
                <a:latin typeface="Arial" panose="020B0604020202020204" pitchFamily="34" charset="0"/>
              </a:rPr>
              <a:t>/</a:t>
            </a:r>
            <a:r>
              <a:rPr lang="fr-FR" sz="1800" b="1" i="1" dirty="0" err="1">
                <a:latin typeface="Arial" panose="020B0604020202020204" pitchFamily="34" charset="0"/>
              </a:rPr>
              <a:t>Africagift</a:t>
            </a:r>
            <a:r>
              <a:rPr lang="fr-FR" sz="1800" b="1" i="1" dirty="0">
                <a:latin typeface="Arial" panose="020B0604020202020204" pitchFamily="34" charset="0"/>
              </a:rPr>
              <a:t>, </a:t>
            </a:r>
            <a:r>
              <a:rPr lang="fr-FR" sz="1800" b="1" i="1" dirty="0" smtClean="0">
                <a:latin typeface="Arial" panose="020B0604020202020204" pitchFamily="34" charset="0"/>
              </a:rPr>
              <a:t>2006</a:t>
            </a:r>
            <a:endParaRPr lang="fr-FR" sz="1800" b="1" i="1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7904" y="2191331"/>
            <a:ext cx="5334000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33745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381000"/>
            <a:ext cx="7086600" cy="3810000"/>
          </a:xfrm>
          <a:solidFill>
            <a:schemeClr val="hlink"/>
          </a:solidFill>
          <a:ln>
            <a:solidFill>
              <a:schemeClr val="bg1"/>
            </a:solidFill>
          </a:ln>
        </p:spPr>
        <p:txBody>
          <a:bodyPr/>
          <a:lstStyle/>
          <a:p>
            <a:pPr algn="ctr" eaLnBrk="1" hangingPunct="1">
              <a:lnSpc>
                <a:spcPct val="90000"/>
              </a:lnSpc>
            </a:pPr>
            <a:r>
              <a:rPr lang="fr-FR" sz="2000" b="1" smtClean="0">
                <a:latin typeface="Arial Narrow" pitchFamily="34" charset="0"/>
                <a:cs typeface="Times New Roman" pitchFamily="18" charset="0"/>
              </a:rPr>
              <a:t>Sur le plan de la pratique artistique, nous nous engagerons dans des techniques variées :</a:t>
            </a:r>
          </a:p>
          <a:p>
            <a:pPr algn="ctr" eaLnBrk="1" hangingPunct="1">
              <a:lnSpc>
                <a:spcPct val="90000"/>
              </a:lnSpc>
            </a:pPr>
            <a:r>
              <a:rPr lang="fr-FR" sz="2000" b="1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fr-FR" sz="2000" b="1" smtClean="0">
                <a:solidFill>
                  <a:srgbClr val="CC0000"/>
                </a:solidFill>
                <a:latin typeface="Arial Narrow" pitchFamily="34" charset="0"/>
                <a:cs typeface="Times New Roman" pitchFamily="18" charset="0"/>
              </a:rPr>
              <a:t>graphisme, peinture, volume mais aussi pratique de la photographie argentique (avec prise de vue et développement en laboratoire au sein de l’établissement), photographie numérique, infographie…</a:t>
            </a:r>
            <a:endParaRPr lang="fr-FR" sz="2000" b="1" smtClean="0">
              <a:solidFill>
                <a:srgbClr val="CC0000"/>
              </a:solidFill>
              <a:cs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</a:pPr>
            <a:r>
              <a:rPr lang="fr-FR" sz="2000" b="1" smtClean="0">
                <a:latin typeface="Arial Narrow" pitchFamily="34" charset="0"/>
                <a:cs typeface="Times New Roman" pitchFamily="18" charset="0"/>
              </a:rPr>
              <a:t>Ce projet fera l’objet d’une série de réalisations individuelles et/ou collectives et aboutira à une exposition.</a:t>
            </a:r>
          </a:p>
          <a:p>
            <a:pPr algn="ctr" eaLnBrk="1" hangingPunct="1">
              <a:lnSpc>
                <a:spcPct val="90000"/>
              </a:lnSpc>
            </a:pPr>
            <a:endParaRPr lang="fr-FR" sz="2000" b="1" smtClean="0">
              <a:cs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</a:pPr>
            <a:r>
              <a:rPr lang="fr-FR" sz="2000" b="1" smtClean="0">
                <a:latin typeface="Arial Narrow" pitchFamily="34" charset="0"/>
                <a:cs typeface="Times New Roman" pitchFamily="18" charset="0"/>
              </a:rPr>
              <a:t>Au cour de l’année seront proposées des sorties pédagogiques dans différents centres culturels et éventuellement la visite de l’atelier d’un artiste : photographe ou plasticien.</a:t>
            </a:r>
            <a:r>
              <a:rPr lang="fr-FR" sz="2000" smtClean="0">
                <a:latin typeface="Arial Narrow" pitchFamily="34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6866" name="Picture 2" descr="F:\DCIM\100CANON\IMG_43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7890" name="Picture 2" descr="F:\DCIM\100CANON\IMG_43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8914" name="Picture 2" descr="F:\DCIM\100CANON\IMG_43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9938" name="Picture 2" descr="F:\DCIM\100CANON\IMG_43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28600"/>
            <a:ext cx="7772400" cy="824136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/>
          <a:p>
            <a:pPr algn="ctr" eaLnBrk="1" hangingPunct="1"/>
            <a:r>
              <a:rPr lang="fr-FR" sz="3600" b="1" dirty="0" smtClean="0">
                <a:latin typeface="Arial Narrow" pitchFamily="34" charset="0"/>
                <a:cs typeface="Times New Roman" pitchFamily="18" charset="0"/>
              </a:rPr>
              <a:t>Thème proposé pour la rentrée 2016 :</a:t>
            </a:r>
          </a:p>
          <a:p>
            <a:pPr algn="ctr" eaLnBrk="1" hangingPunct="1">
              <a:buNone/>
            </a:pPr>
            <a:r>
              <a:rPr lang="fr-FR" sz="11500" b="1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 </a:t>
            </a:r>
            <a:r>
              <a:rPr lang="fr-FR" sz="11500" b="1" dirty="0" err="1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Histart</a:t>
            </a:r>
            <a:r>
              <a:rPr lang="fr-FR" sz="11500" b="1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 ».</a:t>
            </a:r>
          </a:p>
          <a:p>
            <a:pPr algn="ctr" eaLnBrk="1" hangingPunct="1"/>
            <a:endParaRPr lang="fr-FR" sz="4000" b="1" dirty="0" smtClean="0"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5536" y="3068960"/>
            <a:ext cx="8136904" cy="34163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b="1" u="sng" dirty="0" smtClean="0"/>
              <a:t>C’est à partir de ce néologisme que nous aborderons les axes d’études suivants:</a:t>
            </a:r>
          </a:p>
          <a:p>
            <a:r>
              <a:rPr lang="fr-FR" dirty="0" smtClean="0">
                <a:solidFill>
                  <a:srgbClr val="C00000"/>
                </a:solidFill>
              </a:rPr>
              <a:t>1)Comprendre et redécouvrir l’ histoire</a:t>
            </a:r>
            <a:r>
              <a:rPr lang="fr-FR" dirty="0" smtClean="0"/>
              <a:t> </a:t>
            </a:r>
            <a:r>
              <a:rPr lang="fr-FR" dirty="0" smtClean="0">
                <a:solidFill>
                  <a:srgbClr val="C00000"/>
                </a:solidFill>
              </a:rPr>
              <a:t>au travers d’œuvres </a:t>
            </a:r>
            <a:r>
              <a:rPr lang="fr-FR" dirty="0" smtClean="0"/>
              <a:t>anciennes et leur réappropriation moderne ou contemporaine.</a:t>
            </a:r>
          </a:p>
          <a:p>
            <a:r>
              <a:rPr lang="fr-FR" dirty="0" smtClean="0">
                <a:solidFill>
                  <a:srgbClr val="C00000"/>
                </a:solidFill>
              </a:rPr>
              <a:t>2)La peinture d’histoire </a:t>
            </a:r>
            <a:r>
              <a:rPr lang="fr-FR" dirty="0" smtClean="0"/>
              <a:t>: à la découverte d’un genre majeur.</a:t>
            </a:r>
          </a:p>
          <a:p>
            <a:r>
              <a:rPr lang="fr-FR" dirty="0" smtClean="0">
                <a:solidFill>
                  <a:srgbClr val="C00000"/>
                </a:solidFill>
              </a:rPr>
              <a:t>3)Apprendre à analyser des œuvres</a:t>
            </a:r>
            <a:r>
              <a:rPr lang="fr-FR" dirty="0" smtClean="0"/>
              <a:t>: Codes et symboliques de la peinture.</a:t>
            </a:r>
          </a:p>
          <a:p>
            <a:r>
              <a:rPr lang="fr-FR" dirty="0" smtClean="0"/>
              <a:t>4) </a:t>
            </a:r>
            <a:r>
              <a:rPr lang="fr-FR" dirty="0" smtClean="0">
                <a:solidFill>
                  <a:srgbClr val="C00000"/>
                </a:solidFill>
              </a:rPr>
              <a:t>L’histoire contemporaine</a:t>
            </a:r>
            <a:r>
              <a:rPr lang="fr-FR" dirty="0" smtClean="0"/>
              <a:t>: les modes de représentation d’aujourd’hui.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62" name="Picture 2" descr="F:\DCIM\100CANON\IMG_43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1986" name="Picture 2" descr="F:\DCIM\100CANON\IMG_43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583704"/>
          </a:xfrm>
        </p:spPr>
        <p:txBody>
          <a:bodyPr/>
          <a:lstStyle/>
          <a:p>
            <a:r>
              <a:rPr lang="fr-FR" b="1" dirty="0"/>
              <a:t>Bob Wilson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971600" y="285293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/>
              <a:t>http://search.it.online.fr/covers/?tag=yue-minjun</a:t>
            </a:r>
          </a:p>
        </p:txBody>
      </p:sp>
      <p:sp>
        <p:nvSpPr>
          <p:cNvPr id="5" name="Rectangle 4"/>
          <p:cNvSpPr/>
          <p:nvPr/>
        </p:nvSpPr>
        <p:spPr>
          <a:xfrm>
            <a:off x="899592" y="407707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Exposition « Painting the History » de Yan Pei-Ming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1619672" y="5445224"/>
            <a:ext cx="3745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JR       </a:t>
            </a:r>
            <a:r>
              <a:rPr lang="fr-FR" dirty="0" err="1" smtClean="0"/>
              <a:t>Banksy</a:t>
            </a:r>
            <a:r>
              <a:rPr lang="fr-FR" dirty="0" smtClean="0"/>
              <a:t>      Wang </a:t>
            </a:r>
            <a:r>
              <a:rPr lang="fr-FR" dirty="0" err="1" smtClean="0"/>
              <a:t>Doo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643047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27584" y="4005064"/>
            <a:ext cx="7772400" cy="2448272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/>
          <a:p>
            <a:r>
              <a:rPr lang="fr-FR" sz="2800" b="1" i="1" dirty="0" smtClean="0"/>
              <a:t>Au regard d’œuvres anciennes, modernes et contemporaines, </a:t>
            </a:r>
            <a:r>
              <a:rPr lang="fr-FR" sz="2800" b="1" i="1" dirty="0" smtClean="0">
                <a:solidFill>
                  <a:srgbClr val="C00000"/>
                </a:solidFill>
              </a:rPr>
              <a:t>nous réaliserons différents types de productions artistiques</a:t>
            </a:r>
            <a:r>
              <a:rPr lang="fr-FR" sz="2800" b="1" i="1" dirty="0" smtClean="0"/>
              <a:t> : dessin, peinture, volume, image infographique, affiches, collage, photomontage, vidéo …</a:t>
            </a:r>
          </a:p>
          <a:p>
            <a:endParaRPr lang="fr-FR" dirty="0"/>
          </a:p>
        </p:txBody>
      </p:sp>
      <p:pic>
        <p:nvPicPr>
          <p:cNvPr id="4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0"/>
            <a:ext cx="5326995" cy="37890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180784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fr-FR" dirty="0" smtClean="0"/>
              <a:t>1) Comprendre et redécouvrir l’ histoire au travers d’œuvres anciennes et leur réappropriation moderne ou contemporaine</a:t>
            </a:r>
            <a:endParaRPr lang="fr-FR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672" y="0"/>
            <a:ext cx="3387256" cy="3528392"/>
          </a:xfrm>
          <a:prstGeom prst="rect">
            <a:avLst/>
          </a:prstGeom>
          <a:noFill/>
        </p:spPr>
      </p:pic>
      <p:pic>
        <p:nvPicPr>
          <p:cNvPr id="7" name="Picture 4" descr="Afficher l'image d'orig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60335" y="658900"/>
            <a:ext cx="4783665" cy="4072842"/>
          </a:xfrm>
          <a:prstGeom prst="rect">
            <a:avLst/>
          </a:prstGeom>
          <a:noFill/>
        </p:spPr>
      </p:pic>
      <p:pic>
        <p:nvPicPr>
          <p:cNvPr id="1026" name="Picture 2" descr="La mort de Marat (Picasso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8" y="3750931"/>
            <a:ext cx="4032448" cy="3107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915816" y="5877272"/>
            <a:ext cx="2016224" cy="646331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La mort de Marat</a:t>
            </a:r>
            <a:r>
              <a: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Pablo Picasso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5999" y="0"/>
            <a:ext cx="2718049" cy="132343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sz="1600" dirty="0" smtClean="0"/>
              <a:t>Jacques-Louis David</a:t>
            </a:r>
          </a:p>
          <a:p>
            <a:r>
              <a:rPr lang="fr-FR" sz="1600" dirty="0" smtClean="0"/>
              <a:t>La mort de Marat:</a:t>
            </a:r>
          </a:p>
          <a:p>
            <a:r>
              <a:rPr lang="fr-FR" sz="1600" dirty="0" smtClean="0"/>
              <a:t> </a:t>
            </a:r>
            <a:r>
              <a:rPr lang="fr-FR" sz="1600" dirty="0"/>
              <a:t>1,62 m x 1,28 m</a:t>
            </a:r>
          </a:p>
          <a:p>
            <a:r>
              <a:rPr lang="fr-FR" sz="1600" dirty="0" smtClean="0"/>
              <a:t>1793</a:t>
            </a:r>
            <a:endParaRPr lang="fr-FR" sz="1600" dirty="0"/>
          </a:p>
          <a:p>
            <a:r>
              <a:rPr lang="fr-FR" sz="1600" dirty="0" smtClean="0"/>
              <a:t>Néo-classicisme</a:t>
            </a:r>
            <a:endParaRPr lang="fr-FR" sz="1600" dirty="0"/>
          </a:p>
        </p:txBody>
      </p:sp>
      <p:sp>
        <p:nvSpPr>
          <p:cNvPr id="8" name="Rectangle 7"/>
          <p:cNvSpPr/>
          <p:nvPr/>
        </p:nvSpPr>
        <p:spPr>
          <a:xfrm>
            <a:off x="6876256" y="4581128"/>
            <a:ext cx="1982915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dirty="0"/>
              <a:t>Yan Pei-Ming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5185"/>
            <a:ext cx="7198568" cy="871736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/>
              <a:t>Andy Warhol : La Cène.(1986)</a:t>
            </a:r>
            <a:endParaRPr lang="fr-FR" dirty="0"/>
          </a:p>
        </p:txBody>
      </p:sp>
      <p:pic>
        <p:nvPicPr>
          <p:cNvPr id="4" name="Picture 8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68116" y="3024295"/>
            <a:ext cx="4167070" cy="3833705"/>
          </a:xfrm>
          <a:prstGeom prst="rect">
            <a:avLst/>
          </a:prstGeom>
          <a:noFill/>
        </p:spPr>
      </p:pic>
      <p:pic>
        <p:nvPicPr>
          <p:cNvPr id="2050" name="Picture 2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28800"/>
            <a:ext cx="4772794" cy="477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99792" y="116632"/>
            <a:ext cx="3598167" cy="699864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fr-FR" sz="2000" dirty="0" smtClean="0"/>
              <a:t>Le Caravage: la mort de la Vierge (1601-1606)</a:t>
            </a:r>
            <a:endParaRPr lang="fr-FR" sz="2000" dirty="0"/>
          </a:p>
        </p:txBody>
      </p:sp>
      <p:pic>
        <p:nvPicPr>
          <p:cNvPr id="4" name="Picture 12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4779" y="3501008"/>
            <a:ext cx="6822505" cy="3095714"/>
          </a:xfrm>
          <a:prstGeom prst="rect">
            <a:avLst/>
          </a:prstGeom>
          <a:noFill/>
        </p:spPr>
      </p:pic>
      <p:pic>
        <p:nvPicPr>
          <p:cNvPr id="5" name="Picture 14" descr="Afficher l'image d'orig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106"/>
            <a:ext cx="2995079" cy="3861048"/>
          </a:xfrm>
          <a:prstGeom prst="rect">
            <a:avLst/>
          </a:prstGeom>
          <a:noFill/>
        </p:spPr>
      </p:pic>
      <p:pic>
        <p:nvPicPr>
          <p:cNvPr id="3074" name="Picture 2" descr="Afficher l'image d'origin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59649"/>
            <a:ext cx="3816424" cy="249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211960" y="6153549"/>
            <a:ext cx="4572000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fr-FR" sz="1600" dirty="0"/>
              <a:t>Mort de la Vierge, inspirée de Caravage. Dessin collé à </a:t>
            </a:r>
            <a:r>
              <a:rPr lang="fr-FR" sz="1600" dirty="0" err="1"/>
              <a:t>Spaccanapoli</a:t>
            </a:r>
            <a:r>
              <a:rPr lang="fr-FR" sz="1600" dirty="0"/>
              <a:t>, Naples, 1990. Pierre noire.</a:t>
            </a:r>
          </a:p>
        </p:txBody>
      </p:sp>
      <p:pic>
        <p:nvPicPr>
          <p:cNvPr id="3076" name="Picture 4" descr="Afficher l'image d'orig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62568"/>
            <a:ext cx="2262529" cy="3423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Afficher l'image d'origin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235739"/>
            <a:ext cx="2685327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24128" y="620688"/>
            <a:ext cx="2950096" cy="11430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err="1" smtClean="0"/>
              <a:t>Anselm</a:t>
            </a:r>
            <a:r>
              <a:rPr lang="fr-FR" dirty="0" smtClean="0"/>
              <a:t> Kiefer.</a:t>
            </a:r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7624" y="206496"/>
            <a:ext cx="4320480" cy="6636258"/>
          </a:xfrm>
        </p:spPr>
      </p:pic>
      <p:sp>
        <p:nvSpPr>
          <p:cNvPr id="5" name="Titre 1"/>
          <p:cNvSpPr txBox="1">
            <a:spLocks/>
          </p:cNvSpPr>
          <p:nvPr/>
        </p:nvSpPr>
        <p:spPr bwMode="auto">
          <a:xfrm>
            <a:off x="5580116" y="2610661"/>
            <a:ext cx="3598167" cy="1687016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err="1" smtClean="0"/>
              <a:t>Shebirat</a:t>
            </a:r>
            <a:r>
              <a:rPr lang="en-US" sz="1800" dirty="0" smtClean="0"/>
              <a:t> </a:t>
            </a:r>
            <a:r>
              <a:rPr lang="en-US" sz="1800" dirty="0"/>
              <a:t>Ha </a:t>
            </a:r>
            <a:r>
              <a:rPr lang="en-US" sz="1800" dirty="0" err="1"/>
              <a:t>Kelim</a:t>
            </a:r>
            <a:r>
              <a:rPr lang="en-US" sz="1800" dirty="0"/>
              <a:t>, 1990, plumb, </a:t>
            </a:r>
            <a:r>
              <a:rPr lang="en-US" sz="1800" dirty="0" err="1"/>
              <a:t>glas</a:t>
            </a:r>
            <a:r>
              <a:rPr lang="en-US" sz="1800" dirty="0"/>
              <a:t>, dress, ash and woman’s hair on </a:t>
            </a:r>
            <a:r>
              <a:rPr lang="en-US" sz="1800" dirty="0" smtClean="0"/>
              <a:t>wood. </a:t>
            </a:r>
            <a:endParaRPr lang="fr-FR" sz="1800" kern="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dèle par défaut">
  <a:themeElements>
    <a:clrScheme name="Modèle par défau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</TotalTime>
  <Words>438</Words>
  <Application>Microsoft Office PowerPoint</Application>
  <PresentationFormat>Affichage à l'écran (4:3)</PresentationFormat>
  <Paragraphs>80</Paragraphs>
  <Slides>32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3" baseType="lpstr">
      <vt:lpstr>Modèle par défaut</vt:lpstr>
      <vt:lpstr>Diapositive 1</vt:lpstr>
      <vt:lpstr>Au travers de l’étude de diverses formes artistiques, de leur environnement culturel et des ressorts de la vie artistique contemporaine, il s’agit d’amener les élèves à approfondir l’expérience esthétique comme à en apprécier les enjeux économiques, humains et sociaux. Cet enseignement ouvre aussi sur la réalité des formations et métiers artistiques et culturels. </vt:lpstr>
      <vt:lpstr>Diapositive 3</vt:lpstr>
      <vt:lpstr>Diapositive 4</vt:lpstr>
      <vt:lpstr>Diapositive 5</vt:lpstr>
      <vt:lpstr>Diapositive 6</vt:lpstr>
      <vt:lpstr>Diapositive 7</vt:lpstr>
      <vt:lpstr>Le Caravage: la mort de la Vierge (1601-1606)</vt:lpstr>
      <vt:lpstr>Anselm Kiefer.</vt:lpstr>
      <vt:lpstr>Diapositive 10</vt:lpstr>
      <vt:lpstr>Diapositive 11</vt:lpstr>
      <vt:lpstr>Diapositive 12</vt:lpstr>
      <vt:lpstr>Antoine-Jean GROS  (Paris, 1771 - Meudon (Hauts-de-Seine), 1835) Bonaparte visitant les pestiférés de Jaffa (11 mars 1799), 1804 H. : 5,23 m. ; L. : 7,15 m.</vt:lpstr>
      <vt:lpstr>Gustave Courbet (1819-1877)  et l’HISTOIRE du peuple.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Ernest Pignon Ernest.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dufossé</dc:creator>
  <cp:lastModifiedBy>DUFOSSE</cp:lastModifiedBy>
  <cp:revision>45</cp:revision>
  <dcterms:created xsi:type="dcterms:W3CDTF">2010-03-28T19:40:22Z</dcterms:created>
  <dcterms:modified xsi:type="dcterms:W3CDTF">2016-02-21T17:25:16Z</dcterms:modified>
</cp:coreProperties>
</file>