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4B737-909D-491D-9537-2820EB355A1A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B0CE7-B47E-4014-BC99-643EB6693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0CE7-B47E-4014-BC99-643EB6693F6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0CE7-B47E-4014-BC99-643EB6693F6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0CE7-B47E-4014-BC99-643EB6693F6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0CE7-B47E-4014-BC99-643EB6693F6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B0CE7-B47E-4014-BC99-643EB6693F6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4B605E-D9FD-45A4-B535-35C3C5AEEC9F}" type="datetimeFigureOut">
              <a:rPr lang="fr-FR" smtClean="0"/>
              <a:pPr/>
              <a:t>12/03/2016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1D2CC3-7DF1-4EB4-B94D-DCB54C37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008ED1"/>
              </a:gs>
              <a:gs pos="100000">
                <a:srgbClr val="C1ECFF"/>
              </a:gs>
            </a:gsLst>
            <a:lin ang="5400000" scaled="1"/>
          </a:gradFill>
          <a:ln w="9525" algn="ctr">
            <a:solidFill>
              <a:srgbClr val="02A3D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600" b="1" dirty="0">
                <a:solidFill>
                  <a:srgbClr val="000000"/>
                </a:solidFill>
                <a:latin typeface="Calibri" pitchFamily="34" charset="0"/>
              </a:rPr>
              <a:t>Le choix des enseignements d’exploration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71612"/>
            <a:ext cx="8186766" cy="504351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000099"/>
                </a:solidFill>
                <a:latin typeface="Calibri" pitchFamily="34" charset="0"/>
              </a:rPr>
              <a:t> Un premier enseignement est obligatoirement choisi par l’élève parmi les deux enseignements d’économie proposés (1 h 30 par semaine)</a:t>
            </a:r>
          </a:p>
          <a:p>
            <a:endParaRPr lang="fr-FR" sz="18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8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8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800" b="1" dirty="0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fr-FR" sz="1800" b="1" dirty="0" smtClean="0">
                <a:solidFill>
                  <a:srgbClr val="000099"/>
                </a:solidFill>
                <a:latin typeface="Calibri" pitchFamily="34" charset="0"/>
              </a:rPr>
              <a:t> Un second enseignement est choisi par l’élève parmi les autres enseignements ou l’enseignement d’économie non pris en premier choix (1 h 30 par semaine)</a:t>
            </a: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 bwMode="auto">
          <a:xfrm>
            <a:off x="5000628" y="2428868"/>
            <a:ext cx="2000264" cy="1270007"/>
          </a:xfrm>
          <a:prstGeom prst="ellipse">
            <a:avLst/>
          </a:prstGeom>
          <a:solidFill>
            <a:srgbClr val="CCFF99"/>
          </a:solidFill>
          <a:ln w="31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1"/>
                </a:solidFill>
              </a:rPr>
              <a:t>Sciences économiques et sociales 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2071670" y="2357430"/>
            <a:ext cx="2000264" cy="1285884"/>
          </a:xfrm>
          <a:prstGeom prst="ellipse">
            <a:avLst/>
          </a:prstGeom>
          <a:solidFill>
            <a:srgbClr val="CCFF99"/>
          </a:solidFill>
          <a:ln w="31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1"/>
                </a:solidFill>
              </a:rPr>
              <a:t>Principes fondamentaux de l’économie et de la gestion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100301" y="4393830"/>
            <a:ext cx="6512201" cy="2025648"/>
            <a:chOff x="629" y="3131"/>
            <a:chExt cx="3849" cy="1009"/>
          </a:xfrm>
          <a:solidFill>
            <a:srgbClr val="0033CC"/>
          </a:solidFill>
        </p:grpSpPr>
        <p:sp>
          <p:nvSpPr>
            <p:cNvPr id="9" name="Rectangle 8"/>
            <p:cNvSpPr/>
            <p:nvPr/>
          </p:nvSpPr>
          <p:spPr>
            <a:xfrm>
              <a:off x="629" y="3131"/>
              <a:ext cx="855" cy="468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Création et innovation technologiques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24" y="3131"/>
              <a:ext cx="855" cy="468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Sciences de l’ingénieur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24" y="3677"/>
              <a:ext cx="855" cy="463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Méthodes et pratiques scientifiques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3" y="3677"/>
              <a:ext cx="855" cy="463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Création et activités artistiques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24" y="3677"/>
              <a:ext cx="855" cy="463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chemeClr val="bg1"/>
                  </a:solidFill>
                </a:rPr>
                <a:t>Littérature et société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19634" t="7451" r="20801" b="1505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leplancherdesvaches.net/wordpress/wp-content/uploads/2008/02/bebe-mar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890816" cy="309634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Comment se déroule le cours  ?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Baskerville Old Face" pitchFamily="18" charset="0"/>
              </a:rPr>
              <a:t>A partir de </a:t>
            </a:r>
            <a:r>
              <a:rPr lang="fr-FR" sz="2800" b="1" u="sng" dirty="0" smtClean="0">
                <a:latin typeface="Baskerville Old Face" pitchFamily="18" charset="0"/>
              </a:rPr>
              <a:t>situations concrètes </a:t>
            </a:r>
          </a:p>
          <a:p>
            <a:pPr marL="0" indent="0">
              <a:buNone/>
            </a:pPr>
            <a:r>
              <a:rPr lang="fr-FR" sz="2800" b="1" u="sng" dirty="0" smtClean="0">
                <a:latin typeface="Baskerville Old Face" pitchFamily="18" charset="0"/>
              </a:rPr>
              <a:t>et ancrées dans votre quotidien</a:t>
            </a:r>
            <a:r>
              <a:rPr lang="fr-FR" sz="2800" b="1" dirty="0" smtClean="0">
                <a:latin typeface="Baskerville Old Face" pitchFamily="18" charset="0"/>
              </a:rPr>
              <a:t> </a:t>
            </a:r>
            <a:r>
              <a:rPr lang="fr-FR" sz="2800" dirty="0" smtClean="0">
                <a:latin typeface="Baskerville Old Face" pitchFamily="18" charset="0"/>
              </a:rPr>
              <a:t>:</a:t>
            </a:r>
          </a:p>
          <a:p>
            <a:pPr marL="0" indent="0">
              <a:buNone/>
            </a:pPr>
            <a:endParaRPr lang="fr-FR" sz="2800" dirty="0" smtClean="0">
              <a:latin typeface="Baskerville Old Face" pitchFamily="18" charset="0"/>
            </a:endParaRPr>
          </a:p>
          <a:p>
            <a:pPr>
              <a:buBlip>
                <a:blip r:embed="rId3"/>
              </a:buBlip>
            </a:pPr>
            <a:r>
              <a:rPr lang="fr-FR" sz="2800" b="1" dirty="0" smtClean="0">
                <a:latin typeface="Baskerville Old Face" pitchFamily="18" charset="0"/>
              </a:rPr>
              <a:t>Dossier documentaire (Presse, Internet…)</a:t>
            </a:r>
          </a:p>
          <a:p>
            <a:pPr>
              <a:buBlip>
                <a:blip r:embed="rId3"/>
              </a:buBlip>
            </a:pPr>
            <a:r>
              <a:rPr lang="fr-FR" sz="2800" b="1" dirty="0" smtClean="0">
                <a:latin typeface="Baskerville Old Face" pitchFamily="18" charset="0"/>
              </a:rPr>
              <a:t>Travail en groupes</a:t>
            </a:r>
          </a:p>
          <a:p>
            <a:pPr>
              <a:buBlip>
                <a:blip r:embed="rId3"/>
              </a:buBlip>
            </a:pPr>
            <a:r>
              <a:rPr lang="fr-FR" sz="2800" b="1" dirty="0" smtClean="0">
                <a:latin typeface="Baskerville Old Face" pitchFamily="18" charset="0"/>
              </a:rPr>
              <a:t>Rencontre avec des acteurs de l’économie et de la gestion</a:t>
            </a:r>
          </a:p>
          <a:p>
            <a:pPr>
              <a:buNone/>
            </a:pPr>
            <a:endParaRPr lang="fr-FR" sz="2800" dirty="0" smtClean="0">
              <a:latin typeface="Baskerville Old Face" pitchFamily="18" charset="0"/>
            </a:endParaRPr>
          </a:p>
        </p:txBody>
      </p:sp>
      <p:pic>
        <p:nvPicPr>
          <p:cNvPr id="25602" name="Picture 2" descr="http://www.umoncton.ca/umcs-bgi/files/umcs-bgi/wf/wf/images/Travail_de_gro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37112"/>
            <a:ext cx="2952328" cy="1965407"/>
          </a:xfrm>
          <a:prstGeom prst="cloud">
            <a:avLst/>
          </a:prstGeom>
          <a:noFill/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1872208" cy="1228358"/>
          </a:xfrm>
          <a:prstGeom prst="rect">
            <a:avLst/>
          </a:prstGeom>
          <a:noFill/>
        </p:spPr>
      </p:pic>
      <p:pic>
        <p:nvPicPr>
          <p:cNvPr id="6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85184"/>
            <a:ext cx="1556172" cy="1224189"/>
          </a:xfrm>
          <a:prstGeom prst="rect">
            <a:avLst/>
          </a:prstGeom>
          <a:noFill/>
        </p:spPr>
      </p:pic>
      <p:pic>
        <p:nvPicPr>
          <p:cNvPr id="7" name="Picture 8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797152"/>
            <a:ext cx="2132236" cy="1599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2571768"/>
          </a:xfrm>
        </p:spPr>
        <p:txBody>
          <a:bodyPr>
            <a:normAutofit/>
          </a:bodyPr>
          <a:lstStyle/>
          <a:p>
            <a:r>
              <a:rPr lang="fr-FR" b="1" dirty="0" smtClean="0"/>
              <a:t>Principes Fondamentaux de l’Economie et de la Gestion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82012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Comment aborder ces notions  ?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11430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>
                <a:latin typeface="Baskerville Old Face" pitchFamily="18" charset="0"/>
              </a:rPr>
              <a:t>En découvrant le comportement des acteurs que vous rencontrez dans votre vie quotidienne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7" name="Picture 13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2902933" cy="1940818"/>
          </a:xfrm>
          <a:prstGeom prst="rect">
            <a:avLst/>
          </a:prstGeom>
          <a:noFill/>
        </p:spPr>
      </p:pic>
      <p:pic>
        <p:nvPicPr>
          <p:cNvPr id="8" name="Picture 11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564904"/>
            <a:ext cx="2429594" cy="1671087"/>
          </a:xfrm>
          <a:prstGeom prst="rect">
            <a:avLst/>
          </a:prstGeom>
          <a:noFill/>
        </p:spPr>
      </p:pic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20888"/>
            <a:ext cx="1728192" cy="1949089"/>
          </a:xfrm>
          <a:prstGeom prst="snip2DiagRect">
            <a:avLst/>
          </a:prstGeom>
          <a:noFill/>
        </p:spPr>
      </p:pic>
      <p:pic>
        <p:nvPicPr>
          <p:cNvPr id="10" name="Picture 15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37112"/>
            <a:ext cx="2592288" cy="1877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19524" t="11569" r="20470" b="8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14552" t="8431" r="15399" b="5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LES OBJECTIFS DES PFEG?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628800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Aider à comprendre l’actualité et son environnement</a:t>
            </a:r>
          </a:p>
          <a:p>
            <a:endParaRPr lang="fr-FR" sz="32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Amener à s’interroger sur les grandes questions économiques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6643702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Quels sont les thèmes abordés  ?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3556" name="Picture 4" descr="http://www.accip.be/main/images/assurance_entrep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19303" t="14902" r="20801" b="54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19414" t="16667" r="20470" b="5060"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180</Words>
  <Application>Microsoft Office PowerPoint</Application>
  <PresentationFormat>Affichage à l'écran (4:3)</PresentationFormat>
  <Paragraphs>34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Opulent</vt:lpstr>
      <vt:lpstr>Le choix des enseignements d’exploration</vt:lpstr>
      <vt:lpstr>Principes Fondamentaux de l’Economie et de la Gestion</vt:lpstr>
      <vt:lpstr>Comment aborder ces notions  ?</vt:lpstr>
      <vt:lpstr>Diapositive 4</vt:lpstr>
      <vt:lpstr>Diapositive 5</vt:lpstr>
      <vt:lpstr>Diapositive 6</vt:lpstr>
      <vt:lpstr>Quels sont les thèmes abordés  ?</vt:lpstr>
      <vt:lpstr>Diapositive 8</vt:lpstr>
      <vt:lpstr>Diapositive 9</vt:lpstr>
      <vt:lpstr>Diapositive 10</vt:lpstr>
      <vt:lpstr>Comment se déroule le cours 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choix des enseignements d’exploration</dc:title>
  <dc:creator>Ba</dc:creator>
  <cp:lastModifiedBy>ADMIN</cp:lastModifiedBy>
  <cp:revision>33</cp:revision>
  <dcterms:created xsi:type="dcterms:W3CDTF">2010-02-09T13:06:58Z</dcterms:created>
  <dcterms:modified xsi:type="dcterms:W3CDTF">2016-03-12T08:13:44Z</dcterms:modified>
</cp:coreProperties>
</file>