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1" r:id="rId4"/>
    <p:sldId id="258" r:id="rId5"/>
    <p:sldId id="259" r:id="rId6"/>
    <p:sldId id="282" r:id="rId7"/>
    <p:sldId id="260" r:id="rId8"/>
    <p:sldId id="295" r:id="rId9"/>
    <p:sldId id="296" r:id="rId10"/>
    <p:sldId id="283" r:id="rId11"/>
    <p:sldId id="297" r:id="rId12"/>
    <p:sldId id="298" r:id="rId13"/>
    <p:sldId id="261" r:id="rId14"/>
    <p:sldId id="284" r:id="rId15"/>
    <p:sldId id="285" r:id="rId16"/>
    <p:sldId id="299" r:id="rId17"/>
    <p:sldId id="276" r:id="rId18"/>
    <p:sldId id="286" r:id="rId19"/>
    <p:sldId id="287" r:id="rId20"/>
    <p:sldId id="288" r:id="rId21"/>
    <p:sldId id="300" r:id="rId22"/>
    <p:sldId id="301" r:id="rId23"/>
    <p:sldId id="262" r:id="rId24"/>
    <p:sldId id="302" r:id="rId25"/>
    <p:sldId id="263" r:id="rId26"/>
    <p:sldId id="304" r:id="rId27"/>
    <p:sldId id="303" r:id="rId28"/>
    <p:sldId id="290" r:id="rId29"/>
    <p:sldId id="291" r:id="rId30"/>
    <p:sldId id="289" r:id="rId31"/>
    <p:sldId id="292" r:id="rId32"/>
    <p:sldId id="293" r:id="rId33"/>
    <p:sldId id="277" r:id="rId34"/>
    <p:sldId id="265" r:id="rId35"/>
    <p:sldId id="266" r:id="rId36"/>
    <p:sldId id="268" r:id="rId37"/>
    <p:sldId id="269" r:id="rId38"/>
    <p:sldId id="270" r:id="rId39"/>
    <p:sldId id="278" r:id="rId40"/>
    <p:sldId id="271" r:id="rId41"/>
    <p:sldId id="272" r:id="rId42"/>
    <p:sldId id="274" r:id="rId43"/>
    <p:sldId id="275" r:id="rId44"/>
    <p:sldId id="294" r:id="rId45"/>
    <p:sldId id="280" r:id="rId4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98" autoAdjust="0"/>
  </p:normalViewPr>
  <p:slideViewPr>
    <p:cSldViewPr>
      <p:cViewPr varScale="1">
        <p:scale>
          <a:sx n="69" d="100"/>
          <a:sy n="69" d="100"/>
        </p:scale>
        <p:origin x="-54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ED7228EB-924D-4E1E-B187-26484475731D}" type="datetimeFigureOut">
              <a:rPr lang="fr-FR" smtClean="0"/>
              <a:pPr/>
              <a:t>06/01/2014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C8665D-DB7B-4F0A-9CD9-09451A39497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7228EB-924D-4E1E-B187-26484475731D}" type="datetimeFigureOut">
              <a:rPr lang="fr-FR" smtClean="0"/>
              <a:pPr/>
              <a:t>06/01/2014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C8665D-DB7B-4F0A-9CD9-09451A39497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7228EB-924D-4E1E-B187-26484475731D}" type="datetimeFigureOut">
              <a:rPr lang="fr-FR" smtClean="0"/>
              <a:pPr/>
              <a:t>06/01/2014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C8665D-DB7B-4F0A-9CD9-09451A39497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7228EB-924D-4E1E-B187-26484475731D}" type="datetimeFigureOut">
              <a:rPr lang="fr-FR" smtClean="0"/>
              <a:pPr/>
              <a:t>06/01/2014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C8665D-DB7B-4F0A-9CD9-09451A394975}"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ED7228EB-924D-4E1E-B187-26484475731D}" type="datetimeFigureOut">
              <a:rPr lang="fr-FR" smtClean="0"/>
              <a:pPr/>
              <a:t>06/01/2014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C8665D-DB7B-4F0A-9CD9-09451A39497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D7228EB-924D-4E1E-B187-26484475731D}" type="datetimeFigureOut">
              <a:rPr lang="fr-FR" smtClean="0"/>
              <a:pPr/>
              <a:t>06/01/2014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C8665D-DB7B-4F0A-9CD9-09451A39497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D7228EB-924D-4E1E-B187-26484475731D}" type="datetimeFigureOut">
              <a:rPr lang="fr-FR" smtClean="0"/>
              <a:pPr/>
              <a:t>06/01/2014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CC8665D-DB7B-4F0A-9CD9-09451A39497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ED7228EB-924D-4E1E-B187-26484475731D}" type="datetimeFigureOut">
              <a:rPr lang="fr-FR" smtClean="0"/>
              <a:pPr/>
              <a:t>06/01/2014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CC8665D-DB7B-4F0A-9CD9-09451A39497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7228EB-924D-4E1E-B187-26484475731D}" type="datetimeFigureOut">
              <a:rPr lang="fr-FR" smtClean="0"/>
              <a:pPr/>
              <a:t>06/01/2014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CC8665D-DB7B-4F0A-9CD9-09451A39497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D7228EB-924D-4E1E-B187-26484475731D}" type="datetimeFigureOut">
              <a:rPr lang="fr-FR" smtClean="0"/>
              <a:pPr/>
              <a:t>06/01/2014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C8665D-DB7B-4F0A-9CD9-09451A39497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D7228EB-924D-4E1E-B187-26484475731D}" type="datetimeFigureOut">
              <a:rPr lang="fr-FR" smtClean="0"/>
              <a:pPr/>
              <a:t>06/01/2014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C8665D-DB7B-4F0A-9CD9-09451A39497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30000"/>
            <a:lum/>
          </a:blip>
          <a:srcRect/>
          <a:stretch>
            <a:fillRect l="-11000" r="-11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7228EB-924D-4E1E-B187-26484475731D}" type="datetimeFigureOut">
              <a:rPr lang="fr-FR" smtClean="0"/>
              <a:pPr/>
              <a:t>06/01/2014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8665D-DB7B-4F0A-9CD9-09451A39497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oogle.fr/url?sa=t&amp;rct=j&amp;q=&amp;esrc=s&amp;frm=1&amp;source=newssearch&amp;cd=2&amp;cad=rja&amp;ved=0CDEQqQIoADAB&amp;url=http://culturebox.francetvinfo.fr/le-blog-de-thierry-hay/2013/11/11/le-surrealisme-et-lobjet-au-centre-pompidou.html&amp;ei=PY2hUpGuAefL0AWm3oHIBg&amp;usg=AFQjCNGv2JsrXT88u09vGVcTSCU6mfKpcA&amp;bvm=bv.57752919,d.d2k" TargetMode="Externa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fr.wikipedia.org/wiki/Ieoh_Ming_Pei"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476672"/>
            <a:ext cx="7772400" cy="1470025"/>
          </a:xfrm>
        </p:spPr>
        <p:style>
          <a:lnRef idx="1">
            <a:schemeClr val="accent4"/>
          </a:lnRef>
          <a:fillRef idx="2">
            <a:schemeClr val="accent4"/>
          </a:fillRef>
          <a:effectRef idx="1">
            <a:schemeClr val="accent4"/>
          </a:effectRef>
          <a:fontRef idx="minor">
            <a:schemeClr val="dk1"/>
          </a:fontRef>
        </p:style>
        <p:txBody>
          <a:bodyPr/>
          <a:lstStyle/>
          <a:p>
            <a:r>
              <a:rPr lang="fr-FR" dirty="0" smtClean="0"/>
              <a:t>LP et LGT réunis deux jours à Paris …</a:t>
            </a:r>
            <a:endParaRPr lang="fr-FR" dirty="0"/>
          </a:p>
        </p:txBody>
      </p:sp>
      <p:sp>
        <p:nvSpPr>
          <p:cNvPr id="3" name="Sous-titre 2"/>
          <p:cNvSpPr>
            <a:spLocks noGrp="1"/>
          </p:cNvSpPr>
          <p:nvPr>
            <p:ph type="subTitle" idx="1"/>
          </p:nvPr>
        </p:nvSpPr>
        <p:spPr>
          <a:xfrm>
            <a:off x="827584" y="2348880"/>
            <a:ext cx="7416824" cy="3384376"/>
          </a:xfrm>
        </p:spPr>
        <p:style>
          <a:lnRef idx="1">
            <a:schemeClr val="accent4"/>
          </a:lnRef>
          <a:fillRef idx="2">
            <a:schemeClr val="accent4"/>
          </a:fillRef>
          <a:effectRef idx="1">
            <a:schemeClr val="accent4"/>
          </a:effectRef>
          <a:fontRef idx="minor">
            <a:schemeClr val="dk1"/>
          </a:fontRef>
        </p:style>
        <p:txBody>
          <a:bodyPr>
            <a:normAutofit fontScale="92500"/>
          </a:bodyPr>
          <a:lstStyle/>
          <a:p>
            <a:r>
              <a:rPr lang="fr-FR" sz="4800" dirty="0" smtClean="0">
                <a:solidFill>
                  <a:schemeClr val="tx1">
                    <a:lumMod val="75000"/>
                    <a:lumOff val="25000"/>
                  </a:schemeClr>
                </a:solidFill>
              </a:rPr>
              <a:t>Retour sur les grands moments du voyage</a:t>
            </a:r>
            <a:r>
              <a:rPr lang="fr-FR" dirty="0" smtClean="0"/>
              <a:t>…</a:t>
            </a:r>
          </a:p>
          <a:p>
            <a:r>
              <a:rPr lang="fr-FR" dirty="0" smtClean="0"/>
              <a:t>Les élèves d’arts plastiques et d’arts appliqués ont profité des plus beaux musées parisiens lors de ce  parcours culturel dans lequel les deux disciplines se sont fait écho. </a:t>
            </a:r>
            <a:endParaRPr lang="fr-FR" dirty="0"/>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764704"/>
          </a:xfrm>
        </p:spPr>
        <p:style>
          <a:lnRef idx="1">
            <a:schemeClr val="accent4"/>
          </a:lnRef>
          <a:fillRef idx="2">
            <a:schemeClr val="accent4"/>
          </a:fillRef>
          <a:effectRef idx="1">
            <a:schemeClr val="accent4"/>
          </a:effectRef>
          <a:fontRef idx="minor">
            <a:schemeClr val="dk1"/>
          </a:fontRef>
        </p:style>
        <p:txBody>
          <a:bodyPr>
            <a:normAutofit/>
          </a:bodyPr>
          <a:lstStyle/>
          <a:p>
            <a:r>
              <a:rPr lang="fr-FR" sz="3600" dirty="0" smtClean="0"/>
              <a:t>A la découverte de la civilisation Egyptienne.</a:t>
            </a:r>
            <a:endParaRPr lang="fr-FR" sz="3600" dirty="0"/>
          </a:p>
        </p:txBody>
      </p:sp>
      <p:sp>
        <p:nvSpPr>
          <p:cNvPr id="3" name="Espace réservé du contenu 2"/>
          <p:cNvSpPr>
            <a:spLocks noGrp="1"/>
          </p:cNvSpPr>
          <p:nvPr>
            <p:ph idx="1"/>
          </p:nvPr>
        </p:nvSpPr>
        <p:spPr/>
        <p:txBody>
          <a:bodyPr/>
          <a:lstStyle/>
          <a:p>
            <a:endParaRPr lang="fr-FR"/>
          </a:p>
        </p:txBody>
      </p:sp>
      <p:pic>
        <p:nvPicPr>
          <p:cNvPr id="3074" name="Picture 2" descr="C:\Users\dufosse\Desktop\photos Paris\IMG_1076.JPG"/>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p:spPr>
      </p:pic>
      <p:sp>
        <p:nvSpPr>
          <p:cNvPr id="6" name="Bulle ronde 5"/>
          <p:cNvSpPr/>
          <p:nvPr/>
        </p:nvSpPr>
        <p:spPr>
          <a:xfrm>
            <a:off x="539552" y="620688"/>
            <a:ext cx="3182144" cy="2556864"/>
          </a:xfrm>
          <a:prstGeom prst="wedgeEllipseCallout">
            <a:avLst>
              <a:gd name="adj1" fmla="val 26667"/>
              <a:gd name="adj2" fmla="val 58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Sphinx signifie « sculpture vivante » …</a:t>
            </a:r>
            <a:endParaRPr lang="fr-FR" dirty="0"/>
          </a:p>
        </p:txBody>
      </p:sp>
      <p:sp>
        <p:nvSpPr>
          <p:cNvPr id="7" name="Bulle ronde 6"/>
          <p:cNvSpPr/>
          <p:nvPr/>
        </p:nvSpPr>
        <p:spPr>
          <a:xfrm>
            <a:off x="5940152" y="836712"/>
            <a:ext cx="2195736" cy="176477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Quelle culture ce Léo !!!</a:t>
            </a:r>
            <a:endParaRPr lang="fr-FR" dirty="0"/>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074" name="Picture 2" descr="E:\paris à pied 2013\IMG_0546.JPG"/>
          <p:cNvPicPr>
            <a:picLocks noGrp="1" noChangeAspect="1" noChangeArrowheads="1"/>
          </p:cNvPicPr>
          <p:nvPr>
            <p:ph idx="1"/>
          </p:nvPr>
        </p:nvPicPr>
        <p:blipFill>
          <a:blip r:embed="rId2" cstate="print"/>
          <a:srcRect/>
          <a:stretch>
            <a:fillRect/>
          </a:stretch>
        </p:blipFill>
        <p:spPr bwMode="auto">
          <a:xfrm>
            <a:off x="0" y="188640"/>
            <a:ext cx="9143999" cy="6095999"/>
          </a:xfrm>
          <a:prstGeom prst="rect">
            <a:avLst/>
          </a:prstGeom>
          <a:noFill/>
        </p:spPr>
      </p:pic>
      <p:sp>
        <p:nvSpPr>
          <p:cNvPr id="4" name="Bulle ronde 3"/>
          <p:cNvSpPr/>
          <p:nvPr/>
        </p:nvSpPr>
        <p:spPr>
          <a:xfrm>
            <a:off x="2555776" y="1052736"/>
            <a:ext cx="3096344" cy="176477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Tu comprends quelque chose , toi ?</a:t>
            </a:r>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099" name="Picture 3" descr="E:\paris à pied 2013\IMG_0552.JPG"/>
          <p:cNvPicPr>
            <a:picLocks noGrp="1" noChangeAspect="1" noChangeArrowheads="1"/>
          </p:cNvPicPr>
          <p:nvPr>
            <p:ph idx="1"/>
          </p:nvPr>
        </p:nvPicPr>
        <p:blipFill>
          <a:blip r:embed="rId2" cstate="print"/>
          <a:srcRect/>
          <a:stretch>
            <a:fillRect/>
          </a:stretch>
        </p:blipFill>
        <p:spPr bwMode="auto">
          <a:xfrm>
            <a:off x="539552" y="620688"/>
            <a:ext cx="8258213" cy="550547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style>
          <a:lnRef idx="1">
            <a:schemeClr val="accent4"/>
          </a:lnRef>
          <a:fillRef idx="2">
            <a:schemeClr val="accent4"/>
          </a:fillRef>
          <a:effectRef idx="1">
            <a:schemeClr val="accent4"/>
          </a:effectRef>
          <a:fontRef idx="minor">
            <a:schemeClr val="dk1"/>
          </a:fontRef>
        </p:style>
        <p:txBody>
          <a:bodyPr>
            <a:noAutofit/>
          </a:bodyPr>
          <a:lstStyle/>
          <a:p>
            <a:r>
              <a:rPr lang="fr-FR" sz="3200" dirty="0" smtClean="0"/>
              <a:t>La salle des états : rencontre avec Mona Lisa.</a:t>
            </a:r>
            <a:br>
              <a:rPr lang="fr-FR" sz="3200" dirty="0" smtClean="0"/>
            </a:br>
            <a:r>
              <a:rPr lang="fr-FR" sz="3200" dirty="0" smtClean="0"/>
              <a:t>Un mur lui est entièrement </a:t>
            </a:r>
            <a:r>
              <a:rPr lang="fr-FR" sz="3200" dirty="0" smtClean="0"/>
              <a:t>dédié…</a:t>
            </a:r>
            <a:endParaRPr lang="fr-FR" sz="3200" dirty="0"/>
          </a:p>
        </p:txBody>
      </p:sp>
      <p:sp>
        <p:nvSpPr>
          <p:cNvPr id="3" name="Espace réservé du contenu 2"/>
          <p:cNvSpPr>
            <a:spLocks noGrp="1"/>
          </p:cNvSpPr>
          <p:nvPr>
            <p:ph idx="1"/>
          </p:nvPr>
        </p:nvSpPr>
        <p:spPr/>
        <p:txBody>
          <a:bodyPr/>
          <a:lstStyle/>
          <a:p>
            <a:endParaRPr lang="fr-FR"/>
          </a:p>
        </p:txBody>
      </p:sp>
      <p:pic>
        <p:nvPicPr>
          <p:cNvPr id="18434" name="Picture 2" descr="http://cocorico.com/wp-content/uploads/2009/11/joconde_louvre_cocorico.jpg"/>
          <p:cNvPicPr>
            <a:picLocks noChangeAspect="1" noChangeArrowheads="1"/>
          </p:cNvPicPr>
          <p:nvPr/>
        </p:nvPicPr>
        <p:blipFill>
          <a:blip r:embed="rId2" cstate="print"/>
          <a:srcRect/>
          <a:stretch>
            <a:fillRect/>
          </a:stretch>
        </p:blipFill>
        <p:spPr bwMode="auto">
          <a:xfrm>
            <a:off x="323528" y="1268760"/>
            <a:ext cx="8496944" cy="529173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098" name="Picture 2" descr="C:\Users\dufosse\Desktop\photos Paris\IMG_1095.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5122" name="Picture 2" descr="C:\Users\dufosse\Desktop\photos Paris\IMG_1099.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
        <p:nvSpPr>
          <p:cNvPr id="5" name="Bulle ronde 4"/>
          <p:cNvSpPr/>
          <p:nvPr/>
        </p:nvSpPr>
        <p:spPr>
          <a:xfrm>
            <a:off x="2123728" y="2564904"/>
            <a:ext cx="2448272" cy="1008112"/>
          </a:xfrm>
          <a:prstGeom prst="wedgeEllipseCallout">
            <a:avLst>
              <a:gd name="adj1" fmla="val -54752"/>
              <a:gd name="adj2" fmla="val -15551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dirty="0" smtClean="0"/>
              <a:t>Vous permettez ??</a:t>
            </a:r>
            <a:endParaRPr lang="fr-FR"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122" name="Picture 2" descr="E:\paris à pied 2013\IMG_0594.JPG"/>
          <p:cNvPicPr>
            <a:picLocks noGrp="1" noChangeAspect="1" noChangeArrowheads="1"/>
          </p:cNvPicPr>
          <p:nvPr>
            <p:ph idx="1"/>
          </p:nvPr>
        </p:nvPicPr>
        <p:blipFill>
          <a:blip r:embed="rId2" cstate="print"/>
          <a:srcRect/>
          <a:stretch>
            <a:fillRect/>
          </a:stretch>
        </p:blipFill>
        <p:spPr bwMode="auto">
          <a:xfrm rot="16200000">
            <a:off x="1064245" y="1200546"/>
            <a:ext cx="6788945" cy="4525963"/>
          </a:xfrm>
          <a:prstGeom prst="rect">
            <a:avLst/>
          </a:prstGeom>
          <a:noFill/>
        </p:spPr>
      </p:pic>
      <p:sp>
        <p:nvSpPr>
          <p:cNvPr id="5" name="Organigramme : Stockage à accès séquentiel 4"/>
          <p:cNvSpPr/>
          <p:nvPr/>
        </p:nvSpPr>
        <p:spPr>
          <a:xfrm>
            <a:off x="827584" y="1844824"/>
            <a:ext cx="3096344" cy="2088232"/>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RENVERSANT !!!!</a:t>
            </a:r>
            <a:endParaRPr lang="fr-FR"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33794" name="Picture 2" descr="http://www.histoire-image.org/photo/zoom/dor2_gericault_001f.jpg"/>
          <p:cNvPicPr>
            <a:picLocks noChangeAspect="1" noChangeArrowheads="1"/>
          </p:cNvPicPr>
          <p:nvPr/>
        </p:nvPicPr>
        <p:blipFill>
          <a:blip r:embed="rId2" cstate="print"/>
          <a:srcRect/>
          <a:stretch>
            <a:fillRect/>
          </a:stretch>
        </p:blipFill>
        <p:spPr bwMode="auto">
          <a:xfrm>
            <a:off x="0" y="404664"/>
            <a:ext cx="9191828" cy="623731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6146" name="Picture 2" descr="C:\Users\dufosse\Desktop\photos Paris\IMG_1117.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
        <p:nvSpPr>
          <p:cNvPr id="5" name="Rectangle à coins arrondis 4"/>
          <p:cNvSpPr/>
          <p:nvPr/>
        </p:nvSpPr>
        <p:spPr>
          <a:xfrm>
            <a:off x="4355976" y="836712"/>
            <a:ext cx="3456384" cy="205280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On est pas bien là ??</a:t>
            </a:r>
            <a:endParaRPr lang="fr-FR"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7170" name="Picture 2" descr="C:\Users\dufosse\Desktop\photos Paris\IMG_1118.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fontScale="90000"/>
          </a:bodyPr>
          <a:lstStyle/>
          <a:p>
            <a:r>
              <a:rPr lang="fr-FR" dirty="0" smtClean="0"/>
              <a:t>Installation à l’auberge BVJ LOUVRE .</a:t>
            </a:r>
            <a:endParaRPr lang="fr-FR" dirty="0"/>
          </a:p>
        </p:txBody>
      </p:sp>
      <p:sp>
        <p:nvSpPr>
          <p:cNvPr id="3" name="Espace réservé du contenu 2"/>
          <p:cNvSpPr>
            <a:spLocks noGrp="1"/>
          </p:cNvSpPr>
          <p:nvPr>
            <p:ph idx="1"/>
          </p:nvPr>
        </p:nvSpPr>
        <p:spPr/>
        <p:txBody>
          <a:bodyPr/>
          <a:lstStyle/>
          <a:p>
            <a:endParaRPr lang="fr-FR" dirty="0"/>
          </a:p>
        </p:txBody>
      </p:sp>
      <p:pic>
        <p:nvPicPr>
          <p:cNvPr id="10242" name="Picture 2" descr="http://media-cdn.tripadvisor.com/media/photo-s/01/b3/9f/d0/bvj-paris-louvre.jpg"/>
          <p:cNvPicPr>
            <a:picLocks noChangeAspect="1" noChangeArrowheads="1"/>
          </p:cNvPicPr>
          <p:nvPr/>
        </p:nvPicPr>
        <p:blipFill>
          <a:blip r:embed="rId2" cstate="print"/>
          <a:srcRect/>
          <a:stretch>
            <a:fillRect/>
          </a:stretch>
        </p:blipFill>
        <p:spPr bwMode="auto">
          <a:xfrm>
            <a:off x="611560" y="1484784"/>
            <a:ext cx="7776864" cy="5161011"/>
          </a:xfrm>
          <a:prstGeom prst="rect">
            <a:avLst/>
          </a:prstGeom>
          <a:noFill/>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8194" name="Picture 2" descr="C:\Users\dufosse\Desktop\photos Paris\IMG_1124.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
        <p:nvSpPr>
          <p:cNvPr id="5" name="Rectangle à coins arrondis 4"/>
          <p:cNvSpPr/>
          <p:nvPr/>
        </p:nvSpPr>
        <p:spPr>
          <a:xfrm>
            <a:off x="2627784" y="188640"/>
            <a:ext cx="2952328" cy="176477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Tu savais que certains peintres peignaient avec du bitume ????</a:t>
            </a:r>
            <a:endParaRPr lang="fr-FR" dirty="0"/>
          </a:p>
        </p:txBody>
      </p:sp>
      <p:sp>
        <p:nvSpPr>
          <p:cNvPr id="7" name="Pensées 6"/>
          <p:cNvSpPr/>
          <p:nvPr/>
        </p:nvSpPr>
        <p:spPr>
          <a:xfrm>
            <a:off x="6444208" y="0"/>
            <a:ext cx="2699792" cy="2484856"/>
          </a:xfrm>
          <a:prstGeom prst="cloudCallout">
            <a:avLst>
              <a:gd name="adj1" fmla="val -75347"/>
              <a:gd name="adj2" fmla="val 685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Faut vraiment qu’elle arrête de délirer Elise ….</a:t>
            </a:r>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146" name="Picture 2" descr="E:\paris à pied 2013\IMG_0600.JPG"/>
          <p:cNvPicPr>
            <a:picLocks noGrp="1" noChangeAspect="1" noChangeArrowheads="1"/>
          </p:cNvPicPr>
          <p:nvPr>
            <p:ph idx="1"/>
          </p:nvPr>
        </p:nvPicPr>
        <p:blipFill>
          <a:blip r:embed="rId2" cstate="print"/>
          <a:srcRect/>
          <a:stretch>
            <a:fillRect/>
          </a:stretch>
        </p:blipFill>
        <p:spPr bwMode="auto">
          <a:xfrm>
            <a:off x="-26415" y="51694"/>
            <a:ext cx="9170415" cy="611361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170" name="Picture 2" descr="E:\paris à pied 2013\IMG_0607.JPG"/>
          <p:cNvPicPr>
            <a:picLocks noGrp="1" noChangeAspect="1" noChangeArrowheads="1"/>
          </p:cNvPicPr>
          <p:nvPr>
            <p:ph idx="1"/>
          </p:nvPr>
        </p:nvPicPr>
        <p:blipFill>
          <a:blip r:embed="rId2" cstate="print"/>
          <a:srcRect/>
          <a:stretch>
            <a:fillRect/>
          </a:stretch>
        </p:blipFill>
        <p:spPr bwMode="auto">
          <a:xfrm>
            <a:off x="0" y="453008"/>
            <a:ext cx="9144000" cy="6096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fr-FR" dirty="0" smtClean="0"/>
              <a:t>Le centre </a:t>
            </a:r>
            <a:r>
              <a:rPr lang="fr-FR" dirty="0" smtClean="0"/>
              <a:t>Georges </a:t>
            </a:r>
            <a:r>
              <a:rPr lang="fr-FR" dirty="0" smtClean="0"/>
              <a:t>Pompidou.</a:t>
            </a:r>
            <a:endParaRPr lang="fr-FR" dirty="0"/>
          </a:p>
        </p:txBody>
      </p:sp>
      <p:sp>
        <p:nvSpPr>
          <p:cNvPr id="3" name="Espace réservé du contenu 2"/>
          <p:cNvSpPr>
            <a:spLocks noGrp="1"/>
          </p:cNvSpPr>
          <p:nvPr>
            <p:ph idx="1"/>
          </p:nvPr>
        </p:nvSpPr>
        <p:spPr/>
        <p:txBody>
          <a:bodyPr/>
          <a:lstStyle/>
          <a:p>
            <a:endParaRPr lang="fr-FR"/>
          </a:p>
        </p:txBody>
      </p:sp>
      <p:pic>
        <p:nvPicPr>
          <p:cNvPr id="19458" name="Picture 2" descr="http://lewebpedagogique.com/museeimaginaire/files/2009/11/centre-pompidou-01.jpg"/>
          <p:cNvPicPr>
            <a:picLocks noChangeAspect="1" noChangeArrowheads="1"/>
          </p:cNvPicPr>
          <p:nvPr/>
        </p:nvPicPr>
        <p:blipFill>
          <a:blip r:embed="rId2" cstate="print"/>
          <a:srcRect/>
          <a:stretch>
            <a:fillRect/>
          </a:stretch>
        </p:blipFill>
        <p:spPr bwMode="auto">
          <a:xfrm>
            <a:off x="539552" y="1513662"/>
            <a:ext cx="8028384" cy="534433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4008" y="274638"/>
            <a:ext cx="4499992" cy="5674642"/>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fr-FR" dirty="0" smtClean="0"/>
              <a:t>Pour explorer le centre d’art moderne et contemporain , nous empruntons les escalators offrant un point de vue unique sur Paris !</a:t>
            </a:r>
            <a:endParaRPr lang="fr-FR" dirty="0"/>
          </a:p>
        </p:txBody>
      </p:sp>
      <p:pic>
        <p:nvPicPr>
          <p:cNvPr id="8194" name="Picture 2" descr="E:\paris à pied 2013\IMG_0614.JPG"/>
          <p:cNvPicPr>
            <a:picLocks noGrp="1" noChangeAspect="1" noChangeArrowheads="1"/>
          </p:cNvPicPr>
          <p:nvPr>
            <p:ph idx="1"/>
          </p:nvPr>
        </p:nvPicPr>
        <p:blipFill>
          <a:blip r:embed="rId2" cstate="print"/>
          <a:srcRect/>
          <a:stretch>
            <a:fillRect/>
          </a:stretch>
        </p:blipFill>
        <p:spPr bwMode="auto">
          <a:xfrm rot="16200000">
            <a:off x="-1143000" y="1142999"/>
            <a:ext cx="6858000" cy="4572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fr-FR" dirty="0" smtClean="0"/>
              <a:t>Une architecture emblématique .</a:t>
            </a:r>
            <a:endParaRPr lang="fr-FR" dirty="0"/>
          </a:p>
        </p:txBody>
      </p:sp>
      <p:sp>
        <p:nvSpPr>
          <p:cNvPr id="3" name="Espace réservé du contenu 2"/>
          <p:cNvSpPr>
            <a:spLocks noGrp="1"/>
          </p:cNvSpPr>
          <p:nvPr>
            <p:ph idx="1"/>
          </p:nvPr>
        </p:nvSpPr>
        <p:spPr/>
        <p:txBody>
          <a:bodyPr/>
          <a:lstStyle/>
          <a:p>
            <a:endParaRPr lang="fr-FR"/>
          </a:p>
        </p:txBody>
      </p:sp>
      <p:pic>
        <p:nvPicPr>
          <p:cNvPr id="20482" name="Picture 2" descr="http://mediation.centrepompidou.fr/education/ressources/ENS-architecture-Centre-Pompidou/img/entree.jpg"/>
          <p:cNvPicPr>
            <a:picLocks noChangeAspect="1" noChangeArrowheads="1"/>
          </p:cNvPicPr>
          <p:nvPr/>
        </p:nvPicPr>
        <p:blipFill>
          <a:blip r:embed="rId2" cstate="print"/>
          <a:srcRect/>
          <a:stretch>
            <a:fillRect/>
          </a:stretch>
        </p:blipFill>
        <p:spPr bwMode="auto">
          <a:xfrm>
            <a:off x="0" y="1244448"/>
            <a:ext cx="9144000" cy="561355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42" name="Picture 2" descr="E:\paris à pied 2013\IMG_0736.JPG"/>
          <p:cNvPicPr>
            <a:picLocks noGrp="1" noChangeAspect="1" noChangeArrowheads="1"/>
          </p:cNvPicPr>
          <p:nvPr>
            <p:ph idx="1"/>
          </p:nvPr>
        </p:nvPicPr>
        <p:blipFill>
          <a:blip r:embed="rId2" cstate="print"/>
          <a:srcRect/>
          <a:stretch>
            <a:fillRect/>
          </a:stretch>
        </p:blipFill>
        <p:spPr bwMode="auto">
          <a:xfrm>
            <a:off x="0" y="0"/>
            <a:ext cx="9189245" cy="6126163"/>
          </a:xfrm>
          <a:prstGeom prst="rect">
            <a:avLst/>
          </a:prstGeom>
          <a:noFill/>
        </p:spPr>
      </p:pic>
      <p:sp>
        <p:nvSpPr>
          <p:cNvPr id="5" name="Rectangle 4"/>
          <p:cNvSpPr/>
          <p:nvPr/>
        </p:nvSpPr>
        <p:spPr>
          <a:xfrm>
            <a:off x="395536" y="0"/>
            <a:ext cx="8496944"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dirty="0" smtClean="0"/>
              <a:t>L'architecture du centre a suscité une vive polémique : canalisations, escaliers électriques, passerelles métalliques, tout ce qui est traditionnellement dissimulé est ici ostensiblement montré à la vue de tous. On surnomme le centre « Notre-Dame de la Tuyauterie », ou encore « le Pompidolium ». On raille un « hangar de l’art », une « usine à gaz », une « raffinerie de pétrole », un « fourre-tout culturel » ou une « verrue d’avant-garde »</a:t>
            </a:r>
            <a:endParaRPr lang="fr-FR" dirty="0"/>
          </a:p>
        </p:txBody>
      </p:sp>
      <p:sp>
        <p:nvSpPr>
          <p:cNvPr id="6" name="ZoneTexte 5"/>
          <p:cNvSpPr txBox="1"/>
          <p:nvPr/>
        </p:nvSpPr>
        <p:spPr>
          <a:xfrm>
            <a:off x="0" y="5805264"/>
            <a:ext cx="477285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dirty="0" smtClean="0"/>
              <a:t>Architectes :   Renzo </a:t>
            </a:r>
            <a:r>
              <a:rPr lang="fr-FR" dirty="0" smtClean="0"/>
              <a:t>P</a:t>
            </a:r>
            <a:r>
              <a:rPr lang="fr-FR" dirty="0" smtClean="0"/>
              <a:t>iano et Richard Rogers</a:t>
            </a:r>
          </a:p>
          <a:p>
            <a:r>
              <a:rPr lang="fr-FR" dirty="0" smtClean="0"/>
              <a:t>Créateur du logo: Jean Widmer</a:t>
            </a:r>
            <a:endParaRPr lang="fr-F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9218" name="Picture 2" descr="E:\paris à pied 2013\IMG_0615.JPG"/>
          <p:cNvPicPr>
            <a:picLocks noGrp="1" noChangeAspect="1" noChangeArrowheads="1"/>
          </p:cNvPicPr>
          <p:nvPr>
            <p:ph idx="1"/>
          </p:nvPr>
        </p:nvPicPr>
        <p:blipFill>
          <a:blip r:embed="rId2" cstate="print"/>
          <a:srcRect/>
          <a:stretch>
            <a:fillRect/>
          </a:stretch>
        </p:blipFill>
        <p:spPr bwMode="auto">
          <a:xfrm>
            <a:off x="0" y="-20314"/>
            <a:ext cx="9144000" cy="614647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42" name="Picture 2" descr="C:\Users\dufosse\Desktop\photos Paris\IMG_1160.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
        <p:nvSpPr>
          <p:cNvPr id="5" name="ZoneTexte 4"/>
          <p:cNvSpPr txBox="1"/>
          <p:nvPr/>
        </p:nvSpPr>
        <p:spPr>
          <a:xfrm>
            <a:off x="2411760" y="980728"/>
            <a:ext cx="576064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3200" b="1" dirty="0" smtClean="0"/>
              <a:t>Un duel au sommet !!</a:t>
            </a:r>
            <a:endParaRPr lang="fr-FR" sz="32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1266" name="Picture 2" descr="C:\Users\dufosse\Desktop\photos Paris\IMG_1161.JPG"/>
          <p:cNvPicPr>
            <a:picLocks noChangeAspect="1" noChangeArrowheads="1"/>
          </p:cNvPicPr>
          <p:nvPr/>
        </p:nvPicPr>
        <p:blipFill>
          <a:blip r:embed="rId2" cstate="print"/>
          <a:srcRect/>
          <a:stretch>
            <a:fillRect/>
          </a:stretch>
        </p:blipFill>
        <p:spPr bwMode="auto">
          <a:xfrm>
            <a:off x="0" y="0"/>
            <a:ext cx="9144000" cy="6477000"/>
          </a:xfrm>
          <a:prstGeom prst="rect">
            <a:avLst/>
          </a:prstGeom>
          <a:noFill/>
        </p:spPr>
      </p:pic>
      <p:sp>
        <p:nvSpPr>
          <p:cNvPr id="5" name="Bulle ronde 4"/>
          <p:cNvSpPr/>
          <p:nvPr/>
        </p:nvSpPr>
        <p:spPr>
          <a:xfrm>
            <a:off x="0" y="260648"/>
            <a:ext cx="2016224" cy="1620760"/>
          </a:xfrm>
          <a:prstGeom prst="wedgeEllipseCallout">
            <a:avLst>
              <a:gd name="adj1" fmla="val 3905"/>
              <a:gd name="adj2" fmla="val 898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Tu sais y aller au Palais de Tokyo ?</a:t>
            </a:r>
            <a:endParaRPr lang="fr-FR" dirty="0"/>
          </a:p>
        </p:txBody>
      </p:sp>
      <p:sp>
        <p:nvSpPr>
          <p:cNvPr id="6" name="Bulle ronde 5"/>
          <p:cNvSpPr/>
          <p:nvPr/>
        </p:nvSpPr>
        <p:spPr>
          <a:xfrm>
            <a:off x="1403648" y="836712"/>
            <a:ext cx="2160240" cy="1332728"/>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100" dirty="0" smtClean="0"/>
              <a:t>Alors tu prends à droite après le pont puis à gauche …. Ou alors encore à droite …. ?</a:t>
            </a:r>
            <a:endParaRPr lang="fr-FR" sz="1100" dirty="0"/>
          </a:p>
        </p:txBody>
      </p:sp>
      <p:sp>
        <p:nvSpPr>
          <p:cNvPr id="7" name="Rectangle 6"/>
          <p:cNvSpPr/>
          <p:nvPr/>
        </p:nvSpPr>
        <p:spPr>
          <a:xfrm>
            <a:off x="5508104" y="5589240"/>
            <a:ext cx="3059832" cy="612648"/>
          </a:xfrm>
          <a:prstGeom prst="wedgeRectCallout">
            <a:avLst>
              <a:gd name="adj1" fmla="val -84384"/>
              <a:gd name="adj2" fmla="val -1274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C’est rassurant ….</a:t>
            </a:r>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6" name="Picture 2" descr="C:\Users\dufosse\Desktop\photos Paris\IMG_1068.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
        <p:nvSpPr>
          <p:cNvPr id="5" name="ZoneTexte 4"/>
          <p:cNvSpPr txBox="1"/>
          <p:nvPr/>
        </p:nvSpPr>
        <p:spPr>
          <a:xfrm>
            <a:off x="2195736" y="476672"/>
            <a:ext cx="604867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dirty="0" smtClean="0"/>
              <a:t>Petite pause dans le hall de l’auberge de jeunesse avant le bouillon de culture !</a:t>
            </a:r>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9218" name="Picture 2" descr="C:\Users\dufosse\Desktop\photos Paris\IMG_1151.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
        <p:nvSpPr>
          <p:cNvPr id="5" name="Bulle ronde 4"/>
          <p:cNvSpPr/>
          <p:nvPr/>
        </p:nvSpPr>
        <p:spPr>
          <a:xfrm>
            <a:off x="3563888" y="908720"/>
            <a:ext cx="3096344" cy="2268832"/>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t>Monsieur !!!</a:t>
            </a:r>
          </a:p>
          <a:p>
            <a:pPr algn="ctr"/>
            <a:r>
              <a:rPr lang="fr-FR" dirty="0" smtClean="0"/>
              <a:t>J’ai mal aux pieds …..</a:t>
            </a:r>
            <a:endParaRPr lang="fr-F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2290" name="Picture 2" descr="C:\Users\dufosse\Desktop\photos Paris\IMG_1162.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3314" name="Picture 2" descr="C:\Users\dufosse\Desktop\photos Paris\IMG_1195.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34818" name="Picture 2" descr="http://p3.storage.canalblog.com/32/40/205997/15436781.jpg"/>
          <p:cNvPicPr>
            <a:picLocks noChangeAspect="1" noChangeArrowheads="1"/>
          </p:cNvPicPr>
          <p:nvPr/>
        </p:nvPicPr>
        <p:blipFill>
          <a:blip r:embed="rId2" cstate="print"/>
          <a:srcRect/>
          <a:stretch>
            <a:fillRect/>
          </a:stretch>
        </p:blipFill>
        <p:spPr bwMode="auto">
          <a:xfrm>
            <a:off x="0" y="1"/>
            <a:ext cx="9163088"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r>
              <a:rPr lang="fr-FR" i="1" dirty="0">
                <a:hlinkClick r:id="rId2"/>
              </a:rPr>
              <a:t>Le Surréalisme et l'objet</a:t>
            </a:r>
            <a:r>
              <a:rPr lang="fr-FR" dirty="0">
                <a:hlinkClick r:id="rId2"/>
              </a:rPr>
              <a:t> au Centre Pompidou</a:t>
            </a:r>
            <a:endParaRPr lang="fr-FR" dirty="0"/>
          </a:p>
        </p:txBody>
      </p:sp>
      <p:pic>
        <p:nvPicPr>
          <p:cNvPr id="23554" name="Picture 2" descr="http://www.gralon.net/articles/vignettes/thumb-le-surrealisme-et-l-objet---des-objets-non-identifies-au-centre-pompidou-7672.gif"/>
          <p:cNvPicPr>
            <a:picLocks noChangeAspect="1" noChangeArrowheads="1"/>
          </p:cNvPicPr>
          <p:nvPr/>
        </p:nvPicPr>
        <p:blipFill>
          <a:blip r:embed="rId3" cstate="print"/>
          <a:srcRect/>
          <a:stretch>
            <a:fillRect/>
          </a:stretch>
        </p:blipFill>
        <p:spPr bwMode="auto">
          <a:xfrm>
            <a:off x="395536" y="3573016"/>
            <a:ext cx="3495675" cy="3057526"/>
          </a:xfrm>
          <a:prstGeom prst="rect">
            <a:avLst/>
          </a:prstGeom>
          <a:noFill/>
        </p:spPr>
      </p:pic>
      <p:pic>
        <p:nvPicPr>
          <p:cNvPr id="23556" name="Picture 4" descr="http://www.fipradio.fr/sites/default/files/2013/11/06/38666/Sans-titre-2.jpg"/>
          <p:cNvPicPr>
            <a:picLocks noChangeAspect="1" noChangeArrowheads="1"/>
          </p:cNvPicPr>
          <p:nvPr/>
        </p:nvPicPr>
        <p:blipFill>
          <a:blip r:embed="rId4" cstate="print"/>
          <a:srcRect/>
          <a:stretch>
            <a:fillRect/>
          </a:stretch>
        </p:blipFill>
        <p:spPr bwMode="auto">
          <a:xfrm>
            <a:off x="4139952" y="3645024"/>
            <a:ext cx="4861406" cy="2757686"/>
          </a:xfrm>
          <a:prstGeom prst="rect">
            <a:avLst/>
          </a:prstGeom>
          <a:noFill/>
        </p:spPr>
      </p:pic>
      <p:sp>
        <p:nvSpPr>
          <p:cNvPr id="6" name="Espace réservé du contenu 5"/>
          <p:cNvSpPr>
            <a:spLocks noGrp="1"/>
          </p:cNvSpPr>
          <p:nvPr>
            <p:ph idx="1"/>
          </p:nvPr>
        </p:nvSpPr>
        <p:spPr/>
        <p:txBody>
          <a:bodyPr/>
          <a:lstStyle/>
          <a:p>
            <a:endParaRPr lang="fr-F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22532" name="Picture 4" descr="http://3.bp.blogspot.com/-R1sXV4dVqQ0/Uo6S7D54L7I/AAAAAAAAJgU/GJ2ZJDZHyAI/s1600/le+surre%25CC%2581alisme+et+l%2527objet.jpg"/>
          <p:cNvPicPr>
            <a:picLocks noChangeAspect="1" noChangeArrowheads="1"/>
          </p:cNvPicPr>
          <p:nvPr/>
        </p:nvPicPr>
        <p:blipFill>
          <a:blip r:embed="rId2" cstate="print"/>
          <a:srcRect/>
          <a:stretch>
            <a:fillRect/>
          </a:stretch>
        </p:blipFill>
        <p:spPr bwMode="auto">
          <a:xfrm>
            <a:off x="4684952" y="476672"/>
            <a:ext cx="4459048" cy="5949280"/>
          </a:xfrm>
          <a:prstGeom prst="rect">
            <a:avLst/>
          </a:prstGeom>
          <a:noFill/>
        </p:spPr>
      </p:pic>
      <p:pic>
        <p:nvPicPr>
          <p:cNvPr id="22534" name="Picture 6" descr="http://production.slashmedias.com/main_images/images/000/005/555/Valentine-Hugo-Objet-1931Centre-Pompidou-Adagp-Paris-2013_original_large.jpg?1378971332"/>
          <p:cNvPicPr>
            <a:picLocks noChangeAspect="1" noChangeArrowheads="1"/>
          </p:cNvPicPr>
          <p:nvPr/>
        </p:nvPicPr>
        <p:blipFill>
          <a:blip r:embed="rId3" cstate="print"/>
          <a:srcRect/>
          <a:stretch>
            <a:fillRect/>
          </a:stretch>
        </p:blipFill>
        <p:spPr bwMode="auto">
          <a:xfrm>
            <a:off x="0" y="908720"/>
            <a:ext cx="4409027" cy="5301208"/>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a:p>
        </p:txBody>
      </p:sp>
      <p:pic>
        <p:nvPicPr>
          <p:cNvPr id="25602" name="Picture 2" descr="http://www.64marceau.com/fr/wp-content/uploads/2010/12/march%C3%A93.jpg"/>
          <p:cNvPicPr>
            <a:picLocks noChangeAspect="1" noChangeArrowheads="1"/>
          </p:cNvPicPr>
          <p:nvPr/>
        </p:nvPicPr>
        <p:blipFill>
          <a:blip r:embed="rId2" cstate="print"/>
          <a:srcRect/>
          <a:stretch>
            <a:fillRect/>
          </a:stretch>
        </p:blipFill>
        <p:spPr bwMode="auto">
          <a:xfrm>
            <a:off x="0" y="198119"/>
            <a:ext cx="9144000" cy="665988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fr-FR" dirty="0" smtClean="0"/>
              <a:t>En route vers le palais de Tokyo .</a:t>
            </a:r>
            <a:endParaRPr lang="fr-FR" dirty="0"/>
          </a:p>
        </p:txBody>
      </p:sp>
      <p:sp>
        <p:nvSpPr>
          <p:cNvPr id="3" name="Espace réservé du contenu 2"/>
          <p:cNvSpPr>
            <a:spLocks noGrp="1"/>
          </p:cNvSpPr>
          <p:nvPr>
            <p:ph idx="1"/>
          </p:nvPr>
        </p:nvSpPr>
        <p:spPr/>
        <p:txBody>
          <a:bodyPr/>
          <a:lstStyle/>
          <a:p>
            <a:endParaRPr lang="fr-FR"/>
          </a:p>
        </p:txBody>
      </p:sp>
      <p:pic>
        <p:nvPicPr>
          <p:cNvPr id="26626" name="Picture 2" descr="http://www.missorganisator.com/upload/images/modules/misso_prestataires/palais_de_tokyo-logo.jpg"/>
          <p:cNvPicPr>
            <a:picLocks noChangeAspect="1" noChangeArrowheads="1"/>
          </p:cNvPicPr>
          <p:nvPr/>
        </p:nvPicPr>
        <p:blipFill>
          <a:blip r:embed="rId2" cstate="print"/>
          <a:srcRect/>
          <a:stretch>
            <a:fillRect/>
          </a:stretch>
        </p:blipFill>
        <p:spPr bwMode="auto">
          <a:xfrm>
            <a:off x="0" y="4371974"/>
            <a:ext cx="3333750" cy="2486026"/>
          </a:xfrm>
          <a:prstGeom prst="rect">
            <a:avLst/>
          </a:prstGeom>
          <a:noFill/>
        </p:spPr>
      </p:pic>
      <p:pic>
        <p:nvPicPr>
          <p:cNvPr id="26628" name="Picture 4" descr="http://www.hotellouvremarsollier.com/blog/wp-content/uploads/2012/10/Palais-de-Tokyo-at-Night.jpg"/>
          <p:cNvPicPr>
            <a:picLocks noChangeAspect="1" noChangeArrowheads="1"/>
          </p:cNvPicPr>
          <p:nvPr/>
        </p:nvPicPr>
        <p:blipFill>
          <a:blip r:embed="rId3" cstate="print"/>
          <a:srcRect/>
          <a:stretch>
            <a:fillRect/>
          </a:stretch>
        </p:blipFill>
        <p:spPr bwMode="auto">
          <a:xfrm>
            <a:off x="3347864" y="1556792"/>
            <a:ext cx="5796136" cy="3043829"/>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fontScale="90000"/>
          </a:bodyPr>
          <a:lstStyle/>
          <a:p>
            <a:r>
              <a:rPr lang="fr-FR" dirty="0" smtClean="0"/>
              <a:t>Visite conférence autour de l’œuvre de </a:t>
            </a:r>
            <a:r>
              <a:rPr lang="fr-FR" dirty="0"/>
              <a:t>P</a:t>
            </a:r>
            <a:r>
              <a:rPr lang="fr-FR" dirty="0" smtClean="0"/>
              <a:t>hilippe </a:t>
            </a:r>
            <a:r>
              <a:rPr lang="fr-FR" dirty="0" err="1"/>
              <a:t>P</a:t>
            </a:r>
            <a:r>
              <a:rPr lang="fr-FR" dirty="0" err="1" smtClean="0"/>
              <a:t>arreno</a:t>
            </a:r>
            <a:r>
              <a:rPr lang="fr-FR" dirty="0" smtClean="0"/>
              <a:t>.</a:t>
            </a:r>
            <a:endParaRPr lang="fr-FR" dirty="0"/>
          </a:p>
        </p:txBody>
      </p:sp>
      <p:sp>
        <p:nvSpPr>
          <p:cNvPr id="3" name="Espace réservé du contenu 2"/>
          <p:cNvSpPr>
            <a:spLocks noGrp="1"/>
          </p:cNvSpPr>
          <p:nvPr>
            <p:ph idx="1"/>
          </p:nvPr>
        </p:nvSpPr>
        <p:spPr/>
        <p:txBody>
          <a:bodyPr/>
          <a:lstStyle/>
          <a:p>
            <a:endParaRPr lang="fr-FR"/>
          </a:p>
        </p:txBody>
      </p:sp>
      <p:pic>
        <p:nvPicPr>
          <p:cNvPr id="27650" name="Picture 2" descr="http://palaisdetokyo.com/sites/default/files/styles/pdt_image_colorbox/public/2013-Pareno/portrait_0.jpg?itok=XNluz1Gp"/>
          <p:cNvPicPr>
            <a:picLocks noChangeAspect="1" noChangeArrowheads="1"/>
          </p:cNvPicPr>
          <p:nvPr/>
        </p:nvPicPr>
        <p:blipFill>
          <a:blip r:embed="rId2" cstate="print"/>
          <a:srcRect/>
          <a:stretch>
            <a:fillRect/>
          </a:stretch>
        </p:blipFill>
        <p:spPr bwMode="auto">
          <a:xfrm>
            <a:off x="899592" y="1700808"/>
            <a:ext cx="7416824" cy="4662944"/>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style>
          <a:lnRef idx="1">
            <a:schemeClr val="accent4"/>
          </a:lnRef>
          <a:fillRef idx="2">
            <a:schemeClr val="accent4"/>
          </a:fillRef>
          <a:effectRef idx="1">
            <a:schemeClr val="accent4"/>
          </a:effectRef>
          <a:fontRef idx="minor">
            <a:schemeClr val="dk1"/>
          </a:fontRef>
        </p:style>
        <p:txBody>
          <a:bodyPr/>
          <a:lstStyle/>
          <a:p>
            <a:r>
              <a:rPr lang="fr-FR" dirty="0" smtClean="0"/>
              <a:t>Philippe </a:t>
            </a:r>
            <a:r>
              <a:rPr lang="fr-FR" dirty="0" err="1" smtClean="0"/>
              <a:t>Parreno</a:t>
            </a:r>
            <a:r>
              <a:rPr lang="fr-FR" dirty="0" smtClean="0"/>
              <a:t> joue des symboles, des mots et des sons modifiant la perception de l’espace par les visiteurs et transformant le bâtiment en un organisme vivant, en un automate dont le mécanisme est en perpétuelle évolution.</a:t>
            </a:r>
            <a:br>
              <a:rPr lang="fr-FR" dirty="0" smtClean="0"/>
            </a:br>
            <a:r>
              <a:rPr lang="fr-FR" dirty="0" smtClean="0"/>
              <a:t/>
            </a:r>
            <a:br>
              <a:rPr lang="fr-FR" dirty="0" smtClean="0"/>
            </a:b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5362" name="Picture 2" descr="http://www.francetravelthemes.pro/static/images/atoutfrance/club/27_bvj-bureau-des-voyages-de-la-jeunesse/thumbs/chambre-bvj-louvre_rc660x440x2_1333099967.jpg"/>
          <p:cNvPicPr>
            <a:picLocks noChangeAspect="1" noChangeArrowheads="1"/>
          </p:cNvPicPr>
          <p:nvPr/>
        </p:nvPicPr>
        <p:blipFill>
          <a:blip r:embed="rId2" cstate="print"/>
          <a:srcRect/>
          <a:stretch>
            <a:fillRect/>
          </a:stretch>
        </p:blipFill>
        <p:spPr bwMode="auto">
          <a:xfrm>
            <a:off x="251520" y="707232"/>
            <a:ext cx="8640960" cy="5760641"/>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28674" name="Picture 2" descr="http://palaisdetokyo.com/sites/default/files/styles/pdt_image_colorbox/public/2013-Pareno/pdt-parreno-105.jpg?itok=dZYshTf6"/>
          <p:cNvPicPr>
            <a:picLocks noChangeAspect="1" noChangeArrowheads="1"/>
          </p:cNvPicPr>
          <p:nvPr/>
        </p:nvPicPr>
        <p:blipFill>
          <a:blip r:embed="rId2" cstate="print"/>
          <a:srcRect/>
          <a:stretch>
            <a:fillRect/>
          </a:stretch>
        </p:blipFill>
        <p:spPr bwMode="auto">
          <a:xfrm>
            <a:off x="251520" y="735738"/>
            <a:ext cx="8640960" cy="5764901"/>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fr-FR" dirty="0" smtClean="0"/>
              <a:t>Le mardi …</a:t>
            </a:r>
            <a:endParaRPr lang="fr-FR" dirty="0"/>
          </a:p>
        </p:txBody>
      </p:sp>
      <p:sp>
        <p:nvSpPr>
          <p:cNvPr id="3" name="Espace réservé du contenu 2"/>
          <p:cNvSpPr>
            <a:spLocks noGrp="1"/>
          </p:cNvSpPr>
          <p:nvPr>
            <p:ph idx="1"/>
          </p:nvPr>
        </p:nvSpPr>
        <p:spPr/>
        <p:txBody>
          <a:bodyPr/>
          <a:lstStyle/>
          <a:p>
            <a:endParaRPr lang="fr-FR" dirty="0"/>
          </a:p>
        </p:txBody>
      </p:sp>
      <p:pic>
        <p:nvPicPr>
          <p:cNvPr id="29698" name="Picture 2" descr="http://radionotredame.net/wp-content/uploads/Notre_Dame_de_Paris_by_night_time3.jpg"/>
          <p:cNvPicPr>
            <a:picLocks noChangeAspect="1" noChangeArrowheads="1"/>
          </p:cNvPicPr>
          <p:nvPr/>
        </p:nvPicPr>
        <p:blipFill>
          <a:blip r:embed="rId2" cstate="print"/>
          <a:srcRect/>
          <a:stretch>
            <a:fillRect/>
          </a:stretch>
        </p:blipFill>
        <p:spPr bwMode="auto">
          <a:xfrm>
            <a:off x="0" y="3123450"/>
            <a:ext cx="4572000" cy="3446915"/>
          </a:xfrm>
          <a:prstGeom prst="rect">
            <a:avLst/>
          </a:prstGeom>
          <a:noFill/>
        </p:spPr>
      </p:pic>
      <p:pic>
        <p:nvPicPr>
          <p:cNvPr id="29700" name="Picture 4" descr="http://lafilledecorinthe.com/wordpress/wp-content/uploads/2012/03/Facademusee-orsay_2007.jpg"/>
          <p:cNvPicPr>
            <a:picLocks noChangeAspect="1" noChangeArrowheads="1"/>
          </p:cNvPicPr>
          <p:nvPr/>
        </p:nvPicPr>
        <p:blipFill>
          <a:blip r:embed="rId3" cstate="print"/>
          <a:srcRect/>
          <a:stretch>
            <a:fillRect/>
          </a:stretch>
        </p:blipFill>
        <p:spPr bwMode="auto">
          <a:xfrm>
            <a:off x="4632080" y="1556793"/>
            <a:ext cx="4362595" cy="2736303"/>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arts décoratifs</a:t>
            </a:r>
            <a:endParaRPr lang="fr-FR" dirty="0"/>
          </a:p>
        </p:txBody>
      </p:sp>
      <p:sp>
        <p:nvSpPr>
          <p:cNvPr id="3" name="Espace réservé du contenu 2"/>
          <p:cNvSpPr>
            <a:spLocks noGrp="1"/>
          </p:cNvSpPr>
          <p:nvPr>
            <p:ph idx="1"/>
          </p:nvPr>
        </p:nvSpPr>
        <p:spPr/>
        <p:txBody>
          <a:bodyPr/>
          <a:lstStyle/>
          <a:p>
            <a:endParaRPr lang="fr-FR"/>
          </a:p>
        </p:txBody>
      </p:sp>
      <p:pic>
        <p:nvPicPr>
          <p:cNvPr id="31746" name="Picture 2" descr="https://lh4.googleusercontent.com/-TFHy9OO9J4I/TYHLhS9x8gI/AAAAAAAAAL4/ImnXHrfNjRg/s1600/musee-des-arts-decoratifs-paris-66.jpg"/>
          <p:cNvPicPr>
            <a:picLocks noChangeAspect="1" noChangeArrowheads="1"/>
          </p:cNvPicPr>
          <p:nvPr/>
        </p:nvPicPr>
        <p:blipFill>
          <a:blip r:embed="rId2" cstate="print"/>
          <a:srcRect/>
          <a:stretch>
            <a:fillRect/>
          </a:stretch>
        </p:blipFill>
        <p:spPr bwMode="auto">
          <a:xfrm>
            <a:off x="467544" y="1484784"/>
            <a:ext cx="8247796" cy="496855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32770" name="Picture 2" descr="http://t0.gstatic.com/images?q=tbn:ANd9GcTr8UU5pVCifwievvmXFM7fA2prcHLTAk8rOHP7w98cIZyddCTThSDRIOh-"/>
          <p:cNvPicPr>
            <a:picLocks noChangeAspect="1" noChangeArrowheads="1"/>
          </p:cNvPicPr>
          <p:nvPr/>
        </p:nvPicPr>
        <p:blipFill>
          <a:blip r:embed="rId2" cstate="print"/>
          <a:srcRect/>
          <a:stretch>
            <a:fillRect/>
          </a:stretch>
        </p:blipFill>
        <p:spPr bwMode="auto">
          <a:xfrm>
            <a:off x="179512" y="3068960"/>
            <a:ext cx="2664296" cy="3556972"/>
          </a:xfrm>
          <a:prstGeom prst="rect">
            <a:avLst/>
          </a:prstGeom>
          <a:noFill/>
        </p:spPr>
      </p:pic>
      <p:pic>
        <p:nvPicPr>
          <p:cNvPr id="32772" name="Picture 4" descr="http://www.lescarnetsdudesign.com/photos/am2.jpg"/>
          <p:cNvPicPr>
            <a:picLocks noChangeAspect="1" noChangeArrowheads="1"/>
          </p:cNvPicPr>
          <p:nvPr/>
        </p:nvPicPr>
        <p:blipFill>
          <a:blip r:embed="rId3" cstate="print"/>
          <a:srcRect/>
          <a:stretch>
            <a:fillRect/>
          </a:stretch>
        </p:blipFill>
        <p:spPr bwMode="auto">
          <a:xfrm>
            <a:off x="2339751" y="260648"/>
            <a:ext cx="6655283" cy="4392488"/>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4338" name="Picture 2" descr="C:\Users\dufosse\Desktop\photos Paris\IMG_1197.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539552" y="620688"/>
            <a:ext cx="8229600" cy="1252736"/>
          </a:xfrm>
        </p:spPr>
        <p:style>
          <a:lnRef idx="1">
            <a:schemeClr val="accent4"/>
          </a:lnRef>
          <a:fillRef idx="2">
            <a:schemeClr val="accent4"/>
          </a:fillRef>
          <a:effectRef idx="1">
            <a:schemeClr val="accent4"/>
          </a:effectRef>
          <a:fontRef idx="minor">
            <a:schemeClr val="dk1"/>
          </a:fontRef>
        </p:style>
        <p:txBody>
          <a:bodyPr>
            <a:normAutofit/>
          </a:bodyPr>
          <a:lstStyle/>
          <a:p>
            <a:r>
              <a:rPr lang="fr-FR" sz="5400" dirty="0" smtClean="0"/>
              <a:t>Et on rentre à l’baraque !!!</a:t>
            </a:r>
            <a:endParaRPr lang="fr-FR" sz="5400" dirty="0"/>
          </a:p>
        </p:txBody>
      </p:sp>
      <p:pic>
        <p:nvPicPr>
          <p:cNvPr id="37890" name="Picture 2" descr="http://www.horaires.tv/gares/Gare_de_Montdidier.jpg"/>
          <p:cNvPicPr>
            <a:picLocks noChangeAspect="1" noChangeArrowheads="1"/>
          </p:cNvPicPr>
          <p:nvPr/>
        </p:nvPicPr>
        <p:blipFill>
          <a:blip r:embed="rId2" cstate="print"/>
          <a:srcRect/>
          <a:stretch>
            <a:fillRect/>
          </a:stretch>
        </p:blipFill>
        <p:spPr bwMode="auto">
          <a:xfrm>
            <a:off x="1547664" y="1988840"/>
            <a:ext cx="6096000" cy="4572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fr-FR" dirty="0" smtClean="0"/>
              <a:t>Première Journée…</a:t>
            </a:r>
            <a:endParaRPr lang="fr-FR" dirty="0"/>
          </a:p>
        </p:txBody>
      </p:sp>
      <p:sp>
        <p:nvSpPr>
          <p:cNvPr id="3" name="Espace réservé du contenu 2"/>
          <p:cNvSpPr>
            <a:spLocks noGrp="1"/>
          </p:cNvSpPr>
          <p:nvPr>
            <p:ph idx="1"/>
          </p:nvPr>
        </p:nvSpPr>
        <p:spPr>
          <a:xfrm>
            <a:off x="6228184" y="2708920"/>
            <a:ext cx="2458616" cy="1540768"/>
          </a:xfrm>
        </p:spPr>
        <p:style>
          <a:lnRef idx="1">
            <a:schemeClr val="accent4"/>
          </a:lnRef>
          <a:fillRef idx="2">
            <a:schemeClr val="accent4"/>
          </a:fillRef>
          <a:effectRef idx="1">
            <a:schemeClr val="accent4"/>
          </a:effectRef>
          <a:fontRef idx="minor">
            <a:schemeClr val="dk1"/>
          </a:fontRef>
        </p:style>
        <p:txBody>
          <a:bodyPr/>
          <a:lstStyle/>
          <a:p>
            <a:r>
              <a:rPr lang="fr-FR" dirty="0" smtClean="0"/>
              <a:t>Jardin des Tuileries .</a:t>
            </a:r>
            <a:endParaRPr lang="fr-FR" dirty="0"/>
          </a:p>
        </p:txBody>
      </p:sp>
      <p:pic>
        <p:nvPicPr>
          <p:cNvPr id="16386" name="Picture 2" descr="http://my-event.com/assets/location_attachments/attachments/456/original_jardin-des-tuileries-2.jpg?1341014545"/>
          <p:cNvPicPr>
            <a:picLocks noChangeAspect="1" noChangeArrowheads="1"/>
          </p:cNvPicPr>
          <p:nvPr/>
        </p:nvPicPr>
        <p:blipFill>
          <a:blip r:embed="rId2" cstate="print"/>
          <a:srcRect/>
          <a:stretch>
            <a:fillRect/>
          </a:stretch>
        </p:blipFill>
        <p:spPr bwMode="auto">
          <a:xfrm>
            <a:off x="251520" y="2132856"/>
            <a:ext cx="5508104" cy="413107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2050" name="Picture 2" descr="C:\Users\dufosse\Desktop\photos Paris\IMG_1071.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
        <p:nvSpPr>
          <p:cNvPr id="5" name="ZoneTexte 4"/>
          <p:cNvSpPr txBox="1"/>
          <p:nvPr/>
        </p:nvSpPr>
        <p:spPr>
          <a:xfrm>
            <a:off x="3635896" y="980728"/>
            <a:ext cx="491558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dirty="0" smtClean="0"/>
              <a:t>Petit arrêt devant le Carrousel du LOUVRE</a:t>
            </a: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fr-FR" dirty="0" smtClean="0"/>
              <a:t>Le musée du LOUVRE.</a:t>
            </a:r>
            <a:endParaRPr lang="fr-FR" dirty="0"/>
          </a:p>
        </p:txBody>
      </p:sp>
      <p:sp>
        <p:nvSpPr>
          <p:cNvPr id="3" name="Espace réservé du contenu 2"/>
          <p:cNvSpPr>
            <a:spLocks noGrp="1"/>
          </p:cNvSpPr>
          <p:nvPr>
            <p:ph idx="1"/>
          </p:nvPr>
        </p:nvSpPr>
        <p:spPr/>
        <p:txBody>
          <a:bodyPr/>
          <a:lstStyle/>
          <a:p>
            <a:endParaRPr lang="fr-FR"/>
          </a:p>
        </p:txBody>
      </p:sp>
      <p:pic>
        <p:nvPicPr>
          <p:cNvPr id="17410" name="Picture 2" descr="http://jean-francois.mangin.pagesperso-orange.fr/capetiens/fenetres_filles/images/louvre_actuel.jpg"/>
          <p:cNvPicPr>
            <a:picLocks noChangeAspect="1" noChangeArrowheads="1"/>
          </p:cNvPicPr>
          <p:nvPr/>
        </p:nvPicPr>
        <p:blipFill>
          <a:blip r:embed="rId2" cstate="print"/>
          <a:srcRect/>
          <a:stretch>
            <a:fillRect/>
          </a:stretch>
        </p:blipFill>
        <p:spPr bwMode="auto">
          <a:xfrm>
            <a:off x="683568" y="1556792"/>
            <a:ext cx="7704856" cy="511088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6" name="Picture 2" descr="E:\paris à pied 2013\IMG_0510.JPG"/>
          <p:cNvPicPr>
            <a:picLocks noChangeAspect="1" noChangeArrowheads="1"/>
          </p:cNvPicPr>
          <p:nvPr/>
        </p:nvPicPr>
        <p:blipFill>
          <a:blip r:embed="rId2" cstate="print"/>
          <a:srcRect/>
          <a:stretch>
            <a:fillRect/>
          </a:stretch>
        </p:blipFill>
        <p:spPr bwMode="auto">
          <a:xfrm>
            <a:off x="0" y="692696"/>
            <a:ext cx="9144000" cy="616530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050" name="Picture 2" descr="E:\paris à pied 2013\IMG_0515.JPG"/>
          <p:cNvPicPr>
            <a:picLocks noGrp="1" noChangeAspect="1" noChangeArrowheads="1"/>
          </p:cNvPicPr>
          <p:nvPr>
            <p:ph idx="1"/>
          </p:nvPr>
        </p:nvPicPr>
        <p:blipFill>
          <a:blip r:embed="rId2" cstate="print"/>
          <a:srcRect/>
          <a:stretch>
            <a:fillRect/>
          </a:stretch>
        </p:blipFill>
        <p:spPr bwMode="auto">
          <a:xfrm>
            <a:off x="-34641" y="0"/>
            <a:ext cx="9189245" cy="6126163"/>
          </a:xfrm>
          <a:prstGeom prst="rect">
            <a:avLst/>
          </a:prstGeom>
          <a:noFill/>
        </p:spPr>
      </p:pic>
      <p:sp>
        <p:nvSpPr>
          <p:cNvPr id="6" name="Rectangle 5"/>
          <p:cNvSpPr/>
          <p:nvPr/>
        </p:nvSpPr>
        <p:spPr>
          <a:xfrm>
            <a:off x="3275856" y="0"/>
            <a:ext cx="5868144"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dirty="0" smtClean="0"/>
              <a:t>la pyramide a été conçue par l'architecte sino-américain </a:t>
            </a:r>
            <a:r>
              <a:rPr lang="fr-FR" dirty="0" err="1" smtClean="0">
                <a:hlinkClick r:id="rId3" action="ppaction://hlinkfile" tooltip="Ieoh Ming Pei"/>
              </a:rPr>
              <a:t>Ieoh</a:t>
            </a:r>
            <a:r>
              <a:rPr lang="fr-FR" dirty="0" smtClean="0">
                <a:hlinkClick r:id="rId3" action="ppaction://hlinkfile" tooltip="Ieoh Ming Pei"/>
              </a:rPr>
              <a:t> Ming Pei</a:t>
            </a:r>
            <a:r>
              <a:rPr lang="fr-FR" dirty="0" smtClean="0"/>
              <a:t>. La structure, qui a été entièrement construite de métal , s'élève à 21,64 mètres sur une base carrée de 35,42 mètres de côté. La pyramide est composée de 603 losanges et 70 triangles en verre.</a:t>
            </a:r>
            <a:endParaRPr lang="fr-FR" dirty="0"/>
          </a:p>
        </p:txBody>
      </p:sp>
      <p:sp>
        <p:nvSpPr>
          <p:cNvPr id="7" name="Rectangle à coins arrondis 6"/>
          <p:cNvSpPr/>
          <p:nvPr/>
        </p:nvSpPr>
        <p:spPr>
          <a:xfrm>
            <a:off x="467544" y="1556792"/>
            <a:ext cx="2498576" cy="1692768"/>
          </a:xfrm>
          <a:prstGeom prst="wedgeRoundRectCallout">
            <a:avLst>
              <a:gd name="adj1" fmla="val 57955"/>
              <a:gd name="adj2" fmla="val 2179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smtClean="0">
                <a:solidFill>
                  <a:sysClr val="windowText" lastClr="000000"/>
                </a:solidFill>
              </a:rPr>
              <a:t>Ah oui quand même ….</a:t>
            </a:r>
            <a:endParaRPr lang="fr-FR" dirty="0">
              <a:solidFill>
                <a:sysClr val="windowText" lastClr="00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TotalTime>
  <Words>349</Words>
  <Application>Microsoft Office PowerPoint</Application>
  <PresentationFormat>Affichage à l'écran (4:3)</PresentationFormat>
  <Paragraphs>40</Paragraphs>
  <Slides>45</Slides>
  <Notes>0</Notes>
  <HiddenSlides>0</HiddenSlides>
  <MMClips>0</MMClips>
  <ScaleCrop>false</ScaleCrop>
  <HeadingPairs>
    <vt:vector size="4" baseType="variant">
      <vt:variant>
        <vt:lpstr>Thème</vt:lpstr>
      </vt:variant>
      <vt:variant>
        <vt:i4>1</vt:i4>
      </vt:variant>
      <vt:variant>
        <vt:lpstr>Titres des diapositives</vt:lpstr>
      </vt:variant>
      <vt:variant>
        <vt:i4>45</vt:i4>
      </vt:variant>
    </vt:vector>
  </HeadingPairs>
  <TitlesOfParts>
    <vt:vector size="46" baseType="lpstr">
      <vt:lpstr>Thème Office</vt:lpstr>
      <vt:lpstr>LP et LGT réunis deux jours à Paris …</vt:lpstr>
      <vt:lpstr>Installation à l’auberge BVJ LOUVRE .</vt:lpstr>
      <vt:lpstr>Diapositive 3</vt:lpstr>
      <vt:lpstr>Diapositive 4</vt:lpstr>
      <vt:lpstr>Première Journée…</vt:lpstr>
      <vt:lpstr>Diapositive 6</vt:lpstr>
      <vt:lpstr>Le musée du LOUVRE.</vt:lpstr>
      <vt:lpstr>Diapositive 8</vt:lpstr>
      <vt:lpstr>Diapositive 9</vt:lpstr>
      <vt:lpstr>A la découverte de la civilisation Egyptienne.</vt:lpstr>
      <vt:lpstr>Diapositive 11</vt:lpstr>
      <vt:lpstr>Diapositive 12</vt:lpstr>
      <vt:lpstr>La salle des états : rencontre avec Mona Lisa. Un mur lui est entièrement dédié…</vt:lpstr>
      <vt:lpstr>Diapositive 14</vt:lpstr>
      <vt:lpstr>Diapositive 15</vt:lpstr>
      <vt:lpstr>Diapositive 16</vt:lpstr>
      <vt:lpstr>Diapositive 17</vt:lpstr>
      <vt:lpstr>Diapositive 18</vt:lpstr>
      <vt:lpstr>Diapositive 19</vt:lpstr>
      <vt:lpstr>Diapositive 20</vt:lpstr>
      <vt:lpstr>Diapositive 21</vt:lpstr>
      <vt:lpstr>Diapositive 22</vt:lpstr>
      <vt:lpstr>Le centre Georges Pompidou.</vt:lpstr>
      <vt:lpstr>Pour explorer le centre d’art moderne et contemporain , nous empruntons les escalators offrant un point de vue unique sur Paris !</vt:lpstr>
      <vt:lpstr>Une architecture emblématique .</vt:lpstr>
      <vt:lpstr>Diapositive 26</vt:lpstr>
      <vt:lpstr>Diapositive 27</vt:lpstr>
      <vt:lpstr>Diapositive 28</vt:lpstr>
      <vt:lpstr>Diapositive 29</vt:lpstr>
      <vt:lpstr>Diapositive 30</vt:lpstr>
      <vt:lpstr>Diapositive 31</vt:lpstr>
      <vt:lpstr>Diapositive 32</vt:lpstr>
      <vt:lpstr>Diapositive 33</vt:lpstr>
      <vt:lpstr>Le Surréalisme et l'objet au Centre Pompidou</vt:lpstr>
      <vt:lpstr>Diapositive 35</vt:lpstr>
      <vt:lpstr>Diapositive 36</vt:lpstr>
      <vt:lpstr>En route vers le palais de Tokyo .</vt:lpstr>
      <vt:lpstr>Visite conférence autour de l’œuvre de Philippe Parreno.</vt:lpstr>
      <vt:lpstr>Diapositive 39</vt:lpstr>
      <vt:lpstr>Diapositive 40</vt:lpstr>
      <vt:lpstr>Le mardi …</vt:lpstr>
      <vt:lpstr>Les arts décoratifs</vt:lpstr>
      <vt:lpstr>Diapositive 43</vt:lpstr>
      <vt:lpstr>Diapositive 44</vt:lpstr>
      <vt:lpstr>Diapositive 45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Deux jours à Paris …</dc:title>
  <dc:creator>dufosse</dc:creator>
  <cp:lastModifiedBy>dequevauvil</cp:lastModifiedBy>
  <cp:revision>19</cp:revision>
  <dcterms:created xsi:type="dcterms:W3CDTF">2013-12-06T08:13:45Z</dcterms:created>
  <dcterms:modified xsi:type="dcterms:W3CDTF">2014-01-06T14:48:19Z</dcterms:modified>
</cp:coreProperties>
</file>